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1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Light" pitchFamily="2" charset="77"/>
      <p:regular r:id="rId16"/>
      <p:bold r:id="rId17"/>
      <p:italic r:id="rId18"/>
      <p:boldItalic r:id="rId19"/>
    </p:embeddedFont>
    <p:embeddedFont>
      <p:font typeface="Montserrat Medium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78"/>
  </p:normalViewPr>
  <p:slideViewPr>
    <p:cSldViewPr snapToGrid="0">
      <p:cViewPr varScale="1">
        <p:scale>
          <a:sx n="262" d="100"/>
          <a:sy n="262" d="100"/>
        </p:scale>
        <p:origin x="49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4d215bacf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" name="Google Shape;18;g34d215bacf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34e68abf82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Google Shape;28;g34e68abf825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5129c0b62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Google Shape;41;g35129c0b62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5129c0b62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5129c0b62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129c0b62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5129c0b62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512df45c1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512df45c1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514338b54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514338b54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12df45c1a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12df45c1a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129c0b62f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129c0b62f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ctrTitle"/>
          </p:nvPr>
        </p:nvSpPr>
        <p:spPr>
          <a:xfrm>
            <a:off x="362900" y="388650"/>
            <a:ext cx="84177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9AEE2"/>
              </a:buClr>
              <a:buSzPts val="2200"/>
              <a:buFont typeface="Montserrat"/>
              <a:buChar char="●"/>
              <a:defRPr sz="2200" b="1">
                <a:solidFill>
                  <a:srgbClr val="59AEE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pic>
        <p:nvPicPr>
          <p:cNvPr id="8" name="Google Shape;8;p2" title="AQUAHUB = IDRC-FF-NACA-COLOUR.png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0" y="4797775"/>
            <a:ext cx="2908201" cy="263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9;p2"/>
          <p:cNvCxnSpPr/>
          <p:nvPr/>
        </p:nvCxnSpPr>
        <p:spPr>
          <a:xfrm>
            <a:off x="362900" y="4792575"/>
            <a:ext cx="8417700" cy="0"/>
          </a:xfrm>
          <a:prstGeom prst="straightConnector1">
            <a:avLst/>
          </a:prstGeom>
          <a:noFill/>
          <a:ln w="9525" cap="flat" cmpd="sng">
            <a:solidFill>
              <a:srgbClr val="59AEE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0;p2"/>
          <p:cNvCxnSpPr/>
          <p:nvPr/>
        </p:nvCxnSpPr>
        <p:spPr>
          <a:xfrm>
            <a:off x="362900" y="357450"/>
            <a:ext cx="8417700" cy="0"/>
          </a:xfrm>
          <a:prstGeom prst="straightConnector1">
            <a:avLst/>
          </a:prstGeom>
          <a:noFill/>
          <a:ln w="9525" cap="flat" cmpd="sng">
            <a:solidFill>
              <a:srgbClr val="59AEE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13">
          <p15:clr>
            <a:srgbClr val="E46962"/>
          </p15:clr>
        </p15:guide>
        <p15:guide id="2" pos="227">
          <p15:clr>
            <a:srgbClr val="E46962"/>
          </p15:clr>
        </p15:guide>
        <p15:guide id="3" orient="horz" pos="227">
          <p15:clr>
            <a:srgbClr val="E46962"/>
          </p15:clr>
        </p15:guide>
        <p15:guide id="4" pos="553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 title="`futurefish_05835_Asian_Aquaculture_nature_based_solutions_9fecb7a1-4c83-4f7f-bfde-5fbe4afd454f.png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626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/>
          <p:nvPr/>
        </p:nvSpPr>
        <p:spPr>
          <a:xfrm>
            <a:off x="655200" y="2839275"/>
            <a:ext cx="24018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10 MINUTE </a:t>
            </a:r>
            <a:br>
              <a:rPr lang="en-GB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PITCH DECK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ESSENTIALS</a:t>
            </a:r>
            <a:endParaRPr sz="29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" name="Google Shape;22;p5" title="AQUAHUB-COL.png"/>
          <p:cNvPicPr preferRelativeResize="0"/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4425" y="587175"/>
            <a:ext cx="3368602" cy="8980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694500" y="3977875"/>
            <a:ext cx="3417300" cy="8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CLARIFY | TEACH | INSPIRE</a:t>
            </a: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Nature based aquaculture led start ups</a:t>
            </a:r>
            <a:r>
              <a:rPr lang="en-GB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3425" y="3375147"/>
            <a:ext cx="477949" cy="47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rot="2698134">
            <a:off x="6207989" y="1306050"/>
            <a:ext cx="2345332" cy="230545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7B8E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3" cstate="hqprint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287" y="1384375"/>
            <a:ext cx="2156725" cy="21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6"/>
          <p:cNvSpPr txBox="1">
            <a:spLocks noGrp="1"/>
          </p:cNvSpPr>
          <p:nvPr>
            <p:ph type="ctrTitle"/>
          </p:nvPr>
        </p:nvSpPr>
        <p:spPr>
          <a:xfrm>
            <a:off x="362900" y="54000"/>
            <a:ext cx="8395500" cy="30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10 MINUTE PITCH </a:t>
            </a:r>
            <a:r>
              <a:rPr lang="en-GB" b="0">
                <a:solidFill>
                  <a:srgbClr val="7B8E60"/>
                </a:solidFill>
              </a:rPr>
              <a:t>ESSENTIAL SLIDES</a:t>
            </a:r>
            <a:endParaRPr b="0">
              <a:solidFill>
                <a:srgbClr val="7B8E60"/>
              </a:solidFill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3253950" y="1257950"/>
            <a:ext cx="2431200" cy="2553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4;p6" title="AQUAHUB-ICON-COL.png"/>
          <p:cNvPicPr preferRelativeResize="0"/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700" y="3507592"/>
            <a:ext cx="613581" cy="56868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/>
        </p:nvSpPr>
        <p:spPr>
          <a:xfrm>
            <a:off x="3409650" y="1466700"/>
            <a:ext cx="2142900" cy="2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You only have </a:t>
            </a:r>
            <a:br>
              <a:rPr lang="en-GB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10 Minutes to present. We want you </a:t>
            </a:r>
            <a:br>
              <a:rPr lang="en-GB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3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prioritise clarity, excitement, and credibility</a:t>
            </a:r>
            <a:r>
              <a:rPr lang="en-GB" sz="1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without diving too deep into financials or granular projections. 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6420201" y="1748256"/>
            <a:ext cx="19209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You’ll want </a:t>
            </a:r>
            <a:b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keep your presentation </a:t>
            </a:r>
            <a:b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 about </a:t>
            </a:r>
            <a:b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7 key slides</a:t>
            </a: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max.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" name="Google Shape;37;p6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25" y="1349925"/>
            <a:ext cx="2225875" cy="22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/>
        </p:nvSpPr>
        <p:spPr>
          <a:xfrm>
            <a:off x="6802200" y="4783500"/>
            <a:ext cx="1981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Montserrat"/>
                <a:ea typeface="Montserrat"/>
                <a:cs typeface="Montserrat"/>
                <a:sym typeface="Montserrat"/>
              </a:rPr>
              <a:t>https://enaca.org/aquainnovate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7"/>
          <p:cNvGrpSpPr/>
          <p:nvPr/>
        </p:nvGrpSpPr>
        <p:grpSpPr>
          <a:xfrm>
            <a:off x="1040225" y="600450"/>
            <a:ext cx="7848099" cy="3942600"/>
            <a:chOff x="1040225" y="600450"/>
            <a:chExt cx="7848099" cy="3942600"/>
          </a:xfrm>
        </p:grpSpPr>
        <p:pic>
          <p:nvPicPr>
            <p:cNvPr id="44" name="Google Shape;44;p7" title="futurefish_05835_High-resolution_image_of_a_thriving_mangrove-i_c66e6915-1ebc-4897-8a8e-d116fa57ee1c.png"/>
            <p:cNvPicPr preferRelativeResize="0"/>
            <p:nvPr/>
          </p:nvPicPr>
          <p:blipFill rotWithShape="1"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0225" y="600450"/>
              <a:ext cx="6863452" cy="3942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5" name="Google Shape;45;p7"/>
            <p:cNvGrpSpPr/>
            <p:nvPr/>
          </p:nvGrpSpPr>
          <p:grpSpPr>
            <a:xfrm>
              <a:off x="7535300" y="730850"/>
              <a:ext cx="1353024" cy="1100277"/>
              <a:chOff x="7535300" y="730850"/>
              <a:chExt cx="1353024" cy="1100277"/>
            </a:xfrm>
          </p:grpSpPr>
          <p:sp>
            <p:nvSpPr>
              <p:cNvPr id="46" name="Google Shape;46;p7"/>
              <p:cNvSpPr/>
              <p:nvPr/>
            </p:nvSpPr>
            <p:spPr>
              <a:xfrm>
                <a:off x="7535300" y="730850"/>
                <a:ext cx="1220700" cy="976800"/>
              </a:xfrm>
              <a:prstGeom prst="wedgeRoundRectCallout">
                <a:avLst>
                  <a:gd name="adj1" fmla="val -20833"/>
                  <a:gd name="adj2" fmla="val 62500"/>
                  <a:gd name="adj3" fmla="val 0"/>
                </a:avLst>
              </a:prstGeom>
              <a:solidFill>
                <a:srgbClr val="C7D6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7" name="Google Shape;47;p7" title="AQUAHUB-ICON-COL.png"/>
              <p:cNvPicPr preferRelativeResize="0"/>
              <p:nvPr/>
            </p:nvPicPr>
            <p:blipFill>
              <a:blip r:embed="rId4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13506" y="1551353"/>
                <a:ext cx="301862" cy="2797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8" name="Google Shape;48;p7"/>
              <p:cNvSpPr txBox="1"/>
              <p:nvPr/>
            </p:nvSpPr>
            <p:spPr>
              <a:xfrm>
                <a:off x="7587824" y="792042"/>
                <a:ext cx="1300500" cy="85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Dynamic </a:t>
                </a:r>
                <a:br>
                  <a:rPr lang="en-GB" sz="1200" b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lang="en-GB" sz="1200" b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Image or </a:t>
                </a:r>
                <a:br>
                  <a:rPr lang="en-GB" sz="1200" b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lang="en-GB" sz="1200" b="1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Visual</a:t>
                </a:r>
                <a:endParaRPr sz="12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500">
                    <a:solidFill>
                      <a:schemeClr val="dk1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Preferably from your innovation, location, iconic branded image</a:t>
                </a:r>
                <a:endParaRPr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49" name="Google Shape;49;p7"/>
          <p:cNvSpPr/>
          <p:nvPr/>
        </p:nvSpPr>
        <p:spPr>
          <a:xfrm>
            <a:off x="7960100" y="1812725"/>
            <a:ext cx="795900" cy="7923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" name="Google Shape;50;p7"/>
          <p:cNvPicPr preferRelativeResize="0"/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3061900" y="1270174"/>
            <a:ext cx="2730951" cy="273095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>
            <a:spLocks noGrp="1"/>
          </p:cNvSpPr>
          <p:nvPr>
            <p:ph type="ctrTitle"/>
          </p:nvPr>
        </p:nvSpPr>
        <p:spPr>
          <a:xfrm>
            <a:off x="3266850" y="3126500"/>
            <a:ext cx="2410200" cy="86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lt1"/>
                </a:solidFill>
              </a:rPr>
              <a:t>Sustainably farmed shrimp, </a:t>
            </a:r>
            <a:br>
              <a:rPr lang="en-GB" sz="900">
                <a:solidFill>
                  <a:schemeClr val="lt1"/>
                </a:solidFill>
              </a:rPr>
            </a:br>
            <a:r>
              <a:rPr lang="en-GB" sz="900">
                <a:solidFill>
                  <a:schemeClr val="lt1"/>
                </a:solidFill>
              </a:rPr>
              <a:t>powered by nature's </a:t>
            </a:r>
            <a:br>
              <a:rPr lang="en-GB" sz="900">
                <a:solidFill>
                  <a:schemeClr val="lt1"/>
                </a:solidFill>
              </a:rPr>
            </a:br>
            <a:r>
              <a:rPr lang="en-GB" sz="900">
                <a:solidFill>
                  <a:schemeClr val="lt1"/>
                </a:solidFill>
              </a:rPr>
              <a:t>best coastal defense.</a:t>
            </a:r>
            <a:endParaRPr sz="9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0">
                <a:solidFill>
                  <a:schemeClr val="lt1"/>
                </a:solidFill>
              </a:rPr>
              <a:t>Conventional farms pollute. </a:t>
            </a:r>
            <a:br>
              <a:rPr lang="en-GB" sz="900" b="0">
                <a:solidFill>
                  <a:schemeClr val="lt1"/>
                </a:solidFill>
              </a:rPr>
            </a:br>
            <a:r>
              <a:rPr lang="en-GB" sz="900">
                <a:solidFill>
                  <a:schemeClr val="lt1"/>
                </a:solidFill>
              </a:rPr>
              <a:t>Ours regenerate.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362900" y="47350"/>
            <a:ext cx="8417700" cy="27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1</a:t>
            </a:r>
            <a:r>
              <a:rPr lang="en-GB"/>
              <a:t> </a:t>
            </a:r>
            <a:r>
              <a:rPr lang="en-GB" b="0"/>
              <a:t>COVER </a:t>
            </a:r>
            <a:r>
              <a:rPr lang="en-GB" b="0">
                <a:solidFill>
                  <a:srgbClr val="718243"/>
                </a:solidFill>
              </a:rPr>
              <a:t>SLIDE</a:t>
            </a:r>
            <a:endParaRPr b="0">
              <a:solidFill>
                <a:srgbClr val="718243"/>
              </a:solidFill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ctrTitle"/>
          </p:nvPr>
        </p:nvSpPr>
        <p:spPr>
          <a:xfrm>
            <a:off x="3410701" y="1977425"/>
            <a:ext cx="21225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</a:rPr>
              <a:t>MANGROVES MAKE </a:t>
            </a:r>
            <a:r>
              <a:rPr lang="en-GB" sz="2400">
                <a:solidFill>
                  <a:schemeClr val="accent4"/>
                </a:solidFill>
              </a:rPr>
              <a:t>BETTER</a:t>
            </a:r>
            <a:r>
              <a:rPr lang="en-GB" sz="2400">
                <a:solidFill>
                  <a:srgbClr val="718243"/>
                </a:solidFill>
              </a:rPr>
              <a:t> </a:t>
            </a:r>
            <a:r>
              <a:rPr lang="en-GB" sz="2400">
                <a:solidFill>
                  <a:schemeClr val="accent4"/>
                </a:solidFill>
              </a:rPr>
              <a:t>SHRIMP</a:t>
            </a:r>
            <a:endParaRPr sz="2400">
              <a:solidFill>
                <a:schemeClr val="accent4"/>
              </a:solidFill>
            </a:endParaRPr>
          </a:p>
        </p:txBody>
      </p:sp>
      <p:sp>
        <p:nvSpPr>
          <p:cNvPr id="54" name="Google Shape;54;p7"/>
          <p:cNvSpPr/>
          <p:nvPr/>
        </p:nvSpPr>
        <p:spPr>
          <a:xfrm>
            <a:off x="3998400" y="1012450"/>
            <a:ext cx="868200" cy="868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7" title="Mangrove-shrimp.png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503" y="1012451"/>
            <a:ext cx="795919" cy="79232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8036875" y="1909849"/>
            <a:ext cx="561900" cy="66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>
                <a:solidFill>
                  <a:srgbClr val="666666"/>
                </a:solidFill>
              </a:rPr>
              <a:t>Include</a:t>
            </a:r>
            <a:endParaRPr sz="800" b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>
                <a:solidFill>
                  <a:srgbClr val="666666"/>
                </a:solidFill>
              </a:rPr>
              <a:t>Logo | Company Name and</a:t>
            </a:r>
            <a:endParaRPr sz="800" b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 b="0">
                <a:solidFill>
                  <a:srgbClr val="666666"/>
                </a:solidFill>
              </a:rPr>
              <a:t>Tagline</a:t>
            </a:r>
            <a:r>
              <a:rPr lang="en-GB" sz="1000" b="0"/>
              <a:t> </a:t>
            </a:r>
            <a:endParaRPr sz="10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  <p:grpSp>
        <p:nvGrpSpPr>
          <p:cNvPr id="57" name="Google Shape;57;p7"/>
          <p:cNvGrpSpPr/>
          <p:nvPr/>
        </p:nvGrpSpPr>
        <p:grpSpPr>
          <a:xfrm>
            <a:off x="7185800" y="2710126"/>
            <a:ext cx="1570200" cy="1404551"/>
            <a:chOff x="7185800" y="2710126"/>
            <a:chExt cx="1570200" cy="1404551"/>
          </a:xfrm>
        </p:grpSpPr>
        <p:sp>
          <p:nvSpPr>
            <p:cNvPr id="58" name="Google Shape;58;p7"/>
            <p:cNvSpPr/>
            <p:nvPr/>
          </p:nvSpPr>
          <p:spPr>
            <a:xfrm>
              <a:off x="7185800" y="2710126"/>
              <a:ext cx="1570200" cy="12564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C7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" name="Google Shape;59;p7" title="AQUAHUB-ICON-COL.png"/>
            <p:cNvPicPr preferRelativeResize="0"/>
            <p:nvPr/>
          </p:nvPicPr>
          <p:blipFill>
            <a:blip r:embed="rId4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77981" y="3834902"/>
              <a:ext cx="301862" cy="279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" name="Google Shape;60;p7"/>
            <p:cNvSpPr txBox="1"/>
            <p:nvPr/>
          </p:nvSpPr>
          <p:spPr>
            <a:xfrm>
              <a:off x="7273774" y="2854741"/>
              <a:ext cx="1300500" cy="90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Hook Us In</a:t>
              </a:r>
              <a:endParaRPr sz="12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Make it obvious </a:t>
              </a:r>
              <a:br>
                <a:rPr lang="en-GB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 </a:t>
              </a:r>
              <a:r>
                <a:rPr lang="en-GB" sz="8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10 seconds </a:t>
              </a:r>
              <a:r>
                <a:rPr lang="en-GB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what you're building </a:t>
              </a:r>
              <a:br>
                <a:rPr lang="en-GB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 for whom. </a:t>
              </a:r>
              <a:endPara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Think tagline + tension.</a:t>
              </a:r>
              <a:endParaRPr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61" name="Google Shape;61;p7"/>
          <p:cNvSpPr txBox="1">
            <a:spLocks noGrp="1"/>
          </p:cNvSpPr>
          <p:nvPr>
            <p:ph type="ctrTitle"/>
          </p:nvPr>
        </p:nvSpPr>
        <p:spPr>
          <a:xfrm>
            <a:off x="2496500" y="197700"/>
            <a:ext cx="5155800" cy="1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FF0000"/>
                </a:solidFill>
              </a:rPr>
              <a:t>Set the tone, show professionalism, grab attention</a:t>
            </a:r>
            <a:endParaRPr sz="9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8" title="futurefish_05835_Image_depicting_deforested_mangrove_area_and_d_dbc8fb3e-60cf-4efc-994c-a5938fe3c30a.png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000" y="563750"/>
            <a:ext cx="6859924" cy="394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1396850" y="1809100"/>
            <a:ext cx="2107074" cy="2107074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2660662" y="786025"/>
            <a:ext cx="3859200" cy="1053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lt1"/>
                </a:solidFill>
              </a:rPr>
              <a:t>Conventional Shrimp Farming is devastating coastal ecosystems</a:t>
            </a:r>
            <a:endParaRPr sz="2400">
              <a:solidFill>
                <a:schemeClr val="accent4"/>
              </a:solidFill>
            </a:endParaRPr>
          </a:p>
        </p:txBody>
      </p:sp>
      <p:grpSp>
        <p:nvGrpSpPr>
          <p:cNvPr id="69" name="Google Shape;69;p8"/>
          <p:cNvGrpSpPr/>
          <p:nvPr/>
        </p:nvGrpSpPr>
        <p:grpSpPr>
          <a:xfrm>
            <a:off x="2184035" y="1616554"/>
            <a:ext cx="532719" cy="532719"/>
            <a:chOff x="9351700" y="806775"/>
            <a:chExt cx="578100" cy="578100"/>
          </a:xfrm>
        </p:grpSpPr>
        <p:sp>
          <p:nvSpPr>
            <p:cNvPr id="70" name="Google Shape;70;p8"/>
            <p:cNvSpPr/>
            <p:nvPr/>
          </p:nvSpPr>
          <p:spPr>
            <a:xfrm>
              <a:off x="9351700" y="806775"/>
              <a:ext cx="578100" cy="57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1" name="Google Shape;71;p8" title="Mangrove-shrimp.png"/>
            <p:cNvPicPr preferRelativeResize="0"/>
            <p:nvPr/>
          </p:nvPicPr>
          <p:blipFill>
            <a:blip r:embed="rId5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5743" y="806775"/>
              <a:ext cx="530041" cy="5276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" name="Google Shape;72;p8"/>
          <p:cNvSpPr txBox="1">
            <a:spLocks noGrp="1"/>
          </p:cNvSpPr>
          <p:nvPr>
            <p:ph type="ctrTitle"/>
          </p:nvPr>
        </p:nvSpPr>
        <p:spPr>
          <a:xfrm>
            <a:off x="362900" y="67650"/>
            <a:ext cx="8417700" cy="5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2 </a:t>
            </a:r>
            <a:r>
              <a:rPr lang="en-GB" b="0"/>
              <a:t>STATE THE PROBLEM </a:t>
            </a:r>
            <a:r>
              <a:rPr lang="en-GB" b="0">
                <a:solidFill>
                  <a:srgbClr val="718243"/>
                </a:solidFill>
              </a:rPr>
              <a:t>SLIDE</a:t>
            </a:r>
            <a:endParaRPr b="0">
              <a:solidFill>
                <a:srgbClr val="7182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/>
          <p:nvPr/>
        </p:nvSpPr>
        <p:spPr>
          <a:xfrm>
            <a:off x="1667975" y="2197475"/>
            <a:ext cx="1564800" cy="17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 38% </a:t>
            </a:r>
            <a:br>
              <a:rPr lang="en-GB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global mangrove deforestation has been directly linked to shrimp farming practices.</a:t>
            </a:r>
            <a:br>
              <a:rPr lang="en-GB" sz="1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7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(Source: UNEP, 2021)</a:t>
            </a:r>
            <a:endParaRPr sz="7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endParaRPr sz="1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4" name="Google Shape;74;p8"/>
          <p:cNvGrpSpPr/>
          <p:nvPr/>
        </p:nvGrpSpPr>
        <p:grpSpPr>
          <a:xfrm>
            <a:off x="227675" y="2417438"/>
            <a:ext cx="1275300" cy="990352"/>
            <a:chOff x="227675" y="2417438"/>
            <a:chExt cx="1275300" cy="990352"/>
          </a:xfrm>
        </p:grpSpPr>
        <p:sp>
          <p:nvSpPr>
            <p:cNvPr id="75" name="Google Shape;75;p8"/>
            <p:cNvSpPr/>
            <p:nvPr/>
          </p:nvSpPr>
          <p:spPr>
            <a:xfrm>
              <a:off x="227675" y="2417438"/>
              <a:ext cx="1275300" cy="8985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C7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" name="Google Shape;76;p8" title="AQUAHUB-ICON-COL.png"/>
            <p:cNvPicPr preferRelativeResize="0"/>
            <p:nvPr/>
          </p:nvPicPr>
          <p:blipFill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531" y="3128015"/>
              <a:ext cx="301862" cy="279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Google Shape;77;p8"/>
            <p:cNvSpPr txBox="1"/>
            <p:nvPr/>
          </p:nvSpPr>
          <p:spPr>
            <a:xfrm>
              <a:off x="301097" y="2475488"/>
              <a:ext cx="11955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1400"/>
                </a:spcBef>
                <a:spcAft>
                  <a:spcPts val="400"/>
                </a:spcAft>
                <a:buNone/>
              </a:pPr>
              <a: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 one powerful </a:t>
              </a:r>
              <a:r>
                <a:rPr lang="en-GB" sz="10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stat/data point</a:t>
              </a:r>
              <a: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b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Keep it simple </a:t>
              </a:r>
              <a:b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and compelling.</a:t>
              </a:r>
              <a:endPara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8" name="Google Shape;78;p8"/>
          <p:cNvGrpSpPr/>
          <p:nvPr/>
        </p:nvGrpSpPr>
        <p:grpSpPr>
          <a:xfrm>
            <a:off x="6951575" y="717428"/>
            <a:ext cx="1881000" cy="674797"/>
            <a:chOff x="6951575" y="717428"/>
            <a:chExt cx="1881000" cy="674797"/>
          </a:xfrm>
        </p:grpSpPr>
        <p:sp>
          <p:nvSpPr>
            <p:cNvPr id="79" name="Google Shape;79;p8"/>
            <p:cNvSpPr/>
            <p:nvPr/>
          </p:nvSpPr>
          <p:spPr>
            <a:xfrm rot="10800000">
              <a:off x="6951575" y="801225"/>
              <a:ext cx="1881000" cy="5910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C7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" name="Google Shape;80;p8" title="AQUAHUB-ICON-COL.png"/>
            <p:cNvPicPr preferRelativeResize="0"/>
            <p:nvPr/>
          </p:nvPicPr>
          <p:blipFill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1681" y="717428"/>
              <a:ext cx="301862" cy="279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p8"/>
            <p:cNvSpPr txBox="1"/>
            <p:nvPr/>
          </p:nvSpPr>
          <p:spPr>
            <a:xfrm>
              <a:off x="7045975" y="889825"/>
              <a:ext cx="1564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1400"/>
                </a:spcBef>
                <a:spcAft>
                  <a:spcPts val="400"/>
                </a:spcAft>
                <a:buNone/>
              </a:pPr>
              <a: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Strong Statement</a:t>
              </a:r>
              <a:b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 Strong Image</a:t>
              </a:r>
              <a:b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Dark Background</a:t>
              </a:r>
              <a:endPara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82" name="Google Shape;82;p8"/>
          <p:cNvPicPr preferRelativeResize="0"/>
          <p:nvPr/>
        </p:nvPicPr>
        <p:blipFill>
          <a:blip r:embed="rId7" cstate="hqprint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313" y="2241325"/>
            <a:ext cx="1166475" cy="11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 txBox="1"/>
          <p:nvPr/>
        </p:nvSpPr>
        <p:spPr>
          <a:xfrm>
            <a:off x="3813850" y="2529025"/>
            <a:ext cx="104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Rapid loss </a:t>
            </a:r>
            <a:br>
              <a:rPr lang="en-GB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of coastal protection from storms and flooding</a:t>
            </a:r>
            <a:endParaRPr sz="12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8"/>
          <p:cNvPicPr preferRelativeResize="0"/>
          <p:nvPr/>
        </p:nvPicPr>
        <p:blipFill>
          <a:blip r:embed="rId7" cstate="hqprint">
            <a:alphaModFix amt="7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163" y="2241325"/>
            <a:ext cx="1166475" cy="11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 txBox="1"/>
          <p:nvPr/>
        </p:nvSpPr>
        <p:spPr>
          <a:xfrm>
            <a:off x="5153700" y="2578263"/>
            <a:ext cx="104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Sharp decline </a:t>
            </a:r>
            <a:br>
              <a:rPr lang="en-GB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 biodiversity and local fish nurseries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6" name="Google Shape;86;p8"/>
          <p:cNvGrpSpPr/>
          <p:nvPr/>
        </p:nvGrpSpPr>
        <p:grpSpPr>
          <a:xfrm>
            <a:off x="6439938" y="2241325"/>
            <a:ext cx="1166475" cy="1166475"/>
            <a:chOff x="6439938" y="2241325"/>
            <a:chExt cx="1166475" cy="1166475"/>
          </a:xfrm>
        </p:grpSpPr>
        <p:pic>
          <p:nvPicPr>
            <p:cNvPr id="87" name="Google Shape;87;p8"/>
            <p:cNvPicPr preferRelativeResize="0"/>
            <p:nvPr/>
          </p:nvPicPr>
          <p:blipFill>
            <a:blip r:embed="rId7" cstate="hqprint">
              <a:alphaModFix amt="7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9938" y="2241325"/>
              <a:ext cx="1166475" cy="1166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8"/>
            <p:cNvSpPr txBox="1"/>
            <p:nvPr/>
          </p:nvSpPr>
          <p:spPr>
            <a:xfrm>
              <a:off x="6493575" y="2467663"/>
              <a:ext cx="10494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ctr" rtl="0">
                <a:lnSpc>
                  <a:spcPct val="80000"/>
                </a:lnSpc>
                <a:spcBef>
                  <a:spcPts val="1400"/>
                </a:spcBef>
                <a:spcAft>
                  <a:spcPts val="400"/>
                </a:spcAft>
                <a:buNone/>
              </a:pPr>
              <a:r>
                <a:rPr lang="en-GB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Water </a:t>
              </a:r>
              <a:br>
                <a:rPr lang="en-GB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1000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pollution and disease spread due to chemical-laden effluent</a:t>
              </a:r>
              <a:endPara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7606431" y="2509725"/>
            <a:ext cx="982507" cy="1192830"/>
            <a:chOff x="7606431" y="2509725"/>
            <a:chExt cx="982507" cy="1192830"/>
          </a:xfrm>
        </p:grpSpPr>
        <p:grpSp>
          <p:nvGrpSpPr>
            <p:cNvPr id="90" name="Google Shape;90;p8"/>
            <p:cNvGrpSpPr/>
            <p:nvPr/>
          </p:nvGrpSpPr>
          <p:grpSpPr>
            <a:xfrm>
              <a:off x="7665538" y="2509725"/>
              <a:ext cx="923400" cy="1192830"/>
              <a:chOff x="7665538" y="2509725"/>
              <a:chExt cx="923400" cy="1192830"/>
            </a:xfrm>
          </p:grpSpPr>
          <p:sp>
            <p:nvSpPr>
              <p:cNvPr id="91" name="Google Shape;91;p8"/>
              <p:cNvSpPr/>
              <p:nvPr/>
            </p:nvSpPr>
            <p:spPr>
              <a:xfrm rot="5400000">
                <a:off x="7603738" y="2571525"/>
                <a:ext cx="1047000" cy="923400"/>
              </a:xfrm>
              <a:prstGeom prst="wedgeRoundRectCallout">
                <a:avLst>
                  <a:gd name="adj1" fmla="val -20833"/>
                  <a:gd name="adj2" fmla="val 62500"/>
                  <a:gd name="adj3" fmla="val 0"/>
                </a:avLst>
              </a:prstGeom>
              <a:solidFill>
                <a:srgbClr val="C7D6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8"/>
              <p:cNvSpPr txBox="1"/>
              <p:nvPr/>
            </p:nvSpPr>
            <p:spPr>
              <a:xfrm>
                <a:off x="7857700" y="2599455"/>
                <a:ext cx="722100" cy="110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lvl="0" indent="0" algn="l" rtl="0">
                  <a:spcBef>
                    <a:spcPts val="140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Add 3 Impact </a:t>
                </a:r>
                <a:br>
                  <a:rPr lang="en-GB" sz="100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</a:br>
                <a:r>
                  <a:rPr lang="en-GB" sz="1000">
                    <a:solidFill>
                      <a:schemeClr val="dk2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Results in Bullet Points </a:t>
                </a:r>
                <a:endParaRPr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1400"/>
                  </a:spcBef>
                  <a:spcAft>
                    <a:spcPts val="400"/>
                  </a:spcAft>
                  <a:buNone/>
                </a:pPr>
                <a:endParaRPr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pic>
          <p:nvPicPr>
            <p:cNvPr id="93" name="Google Shape;93;p8" title="AQUAHUB-ICON-COL.png"/>
            <p:cNvPicPr preferRelativeResize="0"/>
            <p:nvPr/>
          </p:nvPicPr>
          <p:blipFill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06431" y="2651153"/>
              <a:ext cx="301862" cy="279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Google Shape;94;p8"/>
          <p:cNvSpPr txBox="1">
            <a:spLocks noGrp="1"/>
          </p:cNvSpPr>
          <p:nvPr>
            <p:ph type="ctrTitle"/>
          </p:nvPr>
        </p:nvSpPr>
        <p:spPr>
          <a:xfrm>
            <a:off x="4601500" y="221425"/>
            <a:ext cx="2056800" cy="1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FF0000"/>
                </a:solidFill>
              </a:rPr>
              <a:t>Build empathy and relevance</a:t>
            </a:r>
            <a:endParaRPr sz="9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"/>
          <p:cNvSpPr/>
          <p:nvPr/>
        </p:nvSpPr>
        <p:spPr>
          <a:xfrm>
            <a:off x="1009000" y="583100"/>
            <a:ext cx="6859800" cy="3942600"/>
          </a:xfrm>
          <a:prstGeom prst="rect">
            <a:avLst/>
          </a:prstGeom>
          <a:solidFill>
            <a:srgbClr val="7182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ctrTitle"/>
          </p:nvPr>
        </p:nvSpPr>
        <p:spPr>
          <a:xfrm>
            <a:off x="1237575" y="753450"/>
            <a:ext cx="4610100" cy="861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B6D7A8"/>
                </a:solidFill>
              </a:rPr>
              <a:t>Mangrove </a:t>
            </a:r>
            <a:r>
              <a:rPr lang="en-GB" sz="2600">
                <a:solidFill>
                  <a:schemeClr val="accent4"/>
                </a:solidFill>
              </a:rPr>
              <a:t>Shrimp:</a:t>
            </a:r>
            <a:r>
              <a:rPr lang="en-GB" sz="2600"/>
              <a:t> </a:t>
            </a:r>
            <a:br>
              <a:rPr lang="en-GB" sz="2600"/>
            </a:br>
            <a:r>
              <a:rPr lang="en-GB">
                <a:solidFill>
                  <a:srgbClr val="C7D6EF"/>
                </a:solidFill>
              </a:rPr>
              <a:t>Harmonising Aquaculture </a:t>
            </a:r>
            <a:br>
              <a:rPr lang="en-GB">
                <a:solidFill>
                  <a:srgbClr val="C7D6EF"/>
                </a:solidFill>
              </a:rPr>
            </a:br>
            <a:r>
              <a:rPr lang="en-GB">
                <a:solidFill>
                  <a:srgbClr val="C7D6EF"/>
                </a:solidFill>
              </a:rPr>
              <a:t>with Nature</a:t>
            </a:r>
            <a:endParaRPr>
              <a:solidFill>
                <a:srgbClr val="C7D6EF"/>
              </a:solidFill>
            </a:endParaRPr>
          </a:p>
        </p:txBody>
      </p:sp>
      <p:pic>
        <p:nvPicPr>
          <p:cNvPr id="101" name="Google Shape;101;p9" title="futurefish_05835_Before-and-after_images_showcasing_mangrove_re_bc252dbb-180b-43e3-ade0-f6709a0632dd.png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7575" y="1627425"/>
            <a:ext cx="5061627" cy="250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9"/>
          <p:cNvSpPr txBox="1">
            <a:spLocks noGrp="1"/>
          </p:cNvSpPr>
          <p:nvPr>
            <p:ph type="ctrTitle"/>
          </p:nvPr>
        </p:nvSpPr>
        <p:spPr>
          <a:xfrm>
            <a:off x="362900" y="67650"/>
            <a:ext cx="8417700" cy="5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3 </a:t>
            </a:r>
            <a:r>
              <a:rPr lang="en-GB" b="0"/>
              <a:t>YOUR </a:t>
            </a:r>
            <a:r>
              <a:rPr lang="en-GB" b="0">
                <a:solidFill>
                  <a:srgbClr val="718243"/>
                </a:solidFill>
              </a:rPr>
              <a:t>SOLUTION SLIDE</a:t>
            </a:r>
            <a:endParaRPr b="0">
              <a:solidFill>
                <a:srgbClr val="7182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ctrTitle"/>
          </p:nvPr>
        </p:nvSpPr>
        <p:spPr>
          <a:xfrm>
            <a:off x="1237575" y="4144100"/>
            <a:ext cx="1617300" cy="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B6D7A8"/>
                </a:solidFill>
              </a:rPr>
              <a:t>BEFORE</a:t>
            </a:r>
            <a:endParaRPr sz="1500">
              <a:solidFill>
                <a:srgbClr val="C7D6EF"/>
              </a:solidFill>
            </a:endParaRPr>
          </a:p>
        </p:txBody>
      </p:sp>
      <p:sp>
        <p:nvSpPr>
          <p:cNvPr id="104" name="Google Shape;104;p9"/>
          <p:cNvSpPr txBox="1">
            <a:spLocks noGrp="1"/>
          </p:cNvSpPr>
          <p:nvPr>
            <p:ph type="ctrTitle"/>
          </p:nvPr>
        </p:nvSpPr>
        <p:spPr>
          <a:xfrm>
            <a:off x="3797900" y="4144100"/>
            <a:ext cx="1617300" cy="24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accent4"/>
                </a:solidFill>
              </a:rPr>
              <a:t>AFTER</a:t>
            </a:r>
            <a:endParaRPr sz="1500">
              <a:solidFill>
                <a:schemeClr val="accent4"/>
              </a:solidFill>
            </a:endParaRPr>
          </a:p>
        </p:txBody>
      </p:sp>
      <p:pic>
        <p:nvPicPr>
          <p:cNvPr id="105" name="Google Shape;10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3150" y="1631050"/>
            <a:ext cx="1846700" cy="2503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9"/>
          <p:cNvGrpSpPr/>
          <p:nvPr/>
        </p:nvGrpSpPr>
        <p:grpSpPr>
          <a:xfrm>
            <a:off x="6156627" y="875387"/>
            <a:ext cx="1095326" cy="1095326"/>
            <a:chOff x="9351700" y="806775"/>
            <a:chExt cx="578100" cy="578100"/>
          </a:xfrm>
        </p:grpSpPr>
        <p:sp>
          <p:nvSpPr>
            <p:cNvPr id="107" name="Google Shape;107;p9"/>
            <p:cNvSpPr/>
            <p:nvPr/>
          </p:nvSpPr>
          <p:spPr>
            <a:xfrm>
              <a:off x="9351700" y="806775"/>
              <a:ext cx="578100" cy="57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8" name="Google Shape;108;p9" title="Mangrove-shrimp.png"/>
            <p:cNvPicPr preferRelativeResize="0"/>
            <p:nvPr/>
          </p:nvPicPr>
          <p:blipFill>
            <a:blip r:embed="rId5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5743" y="806775"/>
              <a:ext cx="530041" cy="5276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9" name="Google Shape;109;p9"/>
          <p:cNvSpPr txBox="1"/>
          <p:nvPr/>
        </p:nvSpPr>
        <p:spPr>
          <a:xfrm>
            <a:off x="5953375" y="3365250"/>
            <a:ext cx="16386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Empowers coastal communities with regenerative shrimp farming and year round incomes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9"/>
          <p:cNvSpPr txBox="1"/>
          <p:nvPr/>
        </p:nvSpPr>
        <p:spPr>
          <a:xfrm>
            <a:off x="5953375" y="2743600"/>
            <a:ext cx="16623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Boosts marine biodiversity while purifying waters naturally.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9"/>
          <p:cNvSpPr txBox="1"/>
          <p:nvPr/>
        </p:nvSpPr>
        <p:spPr>
          <a:xfrm>
            <a:off x="5953375" y="2061600"/>
            <a:ext cx="1501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Grows premium shrimp inside thriving, restored mangrove farms.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2" name="Google Shape;112;p9"/>
          <p:cNvCxnSpPr/>
          <p:nvPr/>
        </p:nvCxnSpPr>
        <p:spPr>
          <a:xfrm>
            <a:off x="5979175" y="2628250"/>
            <a:ext cx="1539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9"/>
          <p:cNvCxnSpPr/>
          <p:nvPr/>
        </p:nvCxnSpPr>
        <p:spPr>
          <a:xfrm>
            <a:off x="5979175" y="3344550"/>
            <a:ext cx="1539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4" name="Google Shape;114;p9"/>
          <p:cNvGrpSpPr/>
          <p:nvPr/>
        </p:nvGrpSpPr>
        <p:grpSpPr>
          <a:xfrm>
            <a:off x="297375" y="2547525"/>
            <a:ext cx="940200" cy="1187100"/>
            <a:chOff x="297375" y="2547525"/>
            <a:chExt cx="940200" cy="1187100"/>
          </a:xfrm>
        </p:grpSpPr>
        <p:sp>
          <p:nvSpPr>
            <p:cNvPr id="115" name="Google Shape;115;p9"/>
            <p:cNvSpPr/>
            <p:nvPr/>
          </p:nvSpPr>
          <p:spPr>
            <a:xfrm rot="-5400000">
              <a:off x="173925" y="2670975"/>
              <a:ext cx="1187100" cy="9402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C7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 txBox="1"/>
            <p:nvPr/>
          </p:nvSpPr>
          <p:spPr>
            <a:xfrm>
              <a:off x="382124" y="2602285"/>
              <a:ext cx="770700" cy="107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1400"/>
                </a:spcBef>
                <a:spcAft>
                  <a:spcPts val="400"/>
                </a:spcAft>
                <a:buNone/>
              </a:pPr>
              <a: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 a split screen image/ side by side or a good before and after image.</a:t>
              </a:r>
              <a:endPara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7" name="Google Shape;117;p9"/>
          <p:cNvSpPr/>
          <p:nvPr/>
        </p:nvSpPr>
        <p:spPr>
          <a:xfrm rot="5400000">
            <a:off x="7895550" y="3052225"/>
            <a:ext cx="921000" cy="974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 txBox="1"/>
          <p:nvPr/>
        </p:nvSpPr>
        <p:spPr>
          <a:xfrm>
            <a:off x="7968924" y="3231635"/>
            <a:ext cx="770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 Bullet points that amplify the “WHY”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9"/>
          <p:cNvSpPr/>
          <p:nvPr/>
        </p:nvSpPr>
        <p:spPr>
          <a:xfrm rot="-5400000">
            <a:off x="440775" y="778400"/>
            <a:ext cx="436200" cy="7230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"/>
          <p:cNvSpPr txBox="1"/>
          <p:nvPr/>
        </p:nvSpPr>
        <p:spPr>
          <a:xfrm>
            <a:off x="360000" y="1062950"/>
            <a:ext cx="6489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Headline</a:t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9" title="futurefish_05835_pilot_project_of_a_mangrove_Shrimp_farm_in_Nak_69d189d2-02fd-4b68-8bea-4b8458131a91.png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7900" y="1631050"/>
            <a:ext cx="2075251" cy="246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 title="futurefish_05835_pilot_project_of_a_mangrove_Shrimp_farm_in_Nak_c1eb4a7a-73de-4a09-bd71-2f78d05c0990.png"/>
          <p:cNvPicPr preferRelativeResize="0"/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3125" y="2369400"/>
            <a:ext cx="1062676" cy="121010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23" name="Google Shape;123;p9"/>
          <p:cNvSpPr txBox="1">
            <a:spLocks noGrp="1"/>
          </p:cNvSpPr>
          <p:nvPr>
            <p:ph type="ctrTitle"/>
          </p:nvPr>
        </p:nvSpPr>
        <p:spPr>
          <a:xfrm>
            <a:off x="3965025" y="220250"/>
            <a:ext cx="4897800" cy="1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FF0000"/>
                </a:solidFill>
              </a:rPr>
              <a:t>Clearly show what you are offering and why it matters</a:t>
            </a:r>
            <a:endParaRPr sz="9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0"/>
          <p:cNvSpPr/>
          <p:nvPr/>
        </p:nvSpPr>
        <p:spPr>
          <a:xfrm>
            <a:off x="1009000" y="583100"/>
            <a:ext cx="6859800" cy="3942600"/>
          </a:xfrm>
          <a:prstGeom prst="rect">
            <a:avLst/>
          </a:prstGeom>
          <a:solidFill>
            <a:srgbClr val="7B8E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ctrTitle"/>
          </p:nvPr>
        </p:nvSpPr>
        <p:spPr>
          <a:xfrm>
            <a:off x="362900" y="67650"/>
            <a:ext cx="8417700" cy="5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4 </a:t>
            </a:r>
            <a:r>
              <a:rPr lang="en-GB" b="0"/>
              <a:t>MARKET </a:t>
            </a:r>
            <a:r>
              <a:rPr lang="en-GB" b="0">
                <a:solidFill>
                  <a:srgbClr val="718243"/>
                </a:solidFill>
              </a:rPr>
              <a:t>OPPORTUNITY SLIDE</a:t>
            </a:r>
            <a:endParaRPr b="0">
              <a:solidFill>
                <a:srgbClr val="7182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0" title="futurefish_05835_create_a_bar_ar_graph_illustrating_growth_in_s_0f6f2d30-f285-4f68-ab29-3455dfe2309e.png"/>
          <p:cNvPicPr preferRelativeResize="0"/>
          <p:nvPr/>
        </p:nvPicPr>
        <p:blipFill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8525" y="868024"/>
            <a:ext cx="3330273" cy="3330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0"/>
          <p:cNvSpPr txBox="1"/>
          <p:nvPr/>
        </p:nvSpPr>
        <p:spPr>
          <a:xfrm>
            <a:off x="4693125" y="994400"/>
            <a:ext cx="23598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718243"/>
                </a:solidFill>
                <a:latin typeface="Montserrat"/>
                <a:ea typeface="Montserrat"/>
                <a:cs typeface="Montserrat"/>
                <a:sym typeface="Montserrat"/>
              </a:rPr>
              <a:t>Rising Demand for </a:t>
            </a:r>
            <a:r>
              <a:rPr lang="en-GB" sz="22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Sustainable Seafood</a:t>
            </a:r>
            <a:endParaRPr sz="22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2" name="Google Shape;132;p10"/>
          <p:cNvGrpSpPr/>
          <p:nvPr/>
        </p:nvGrpSpPr>
        <p:grpSpPr>
          <a:xfrm>
            <a:off x="4798814" y="3130805"/>
            <a:ext cx="923688" cy="923688"/>
            <a:chOff x="9351700" y="806775"/>
            <a:chExt cx="578100" cy="578100"/>
          </a:xfrm>
        </p:grpSpPr>
        <p:sp>
          <p:nvSpPr>
            <p:cNvPr id="133" name="Google Shape;133;p10"/>
            <p:cNvSpPr/>
            <p:nvPr/>
          </p:nvSpPr>
          <p:spPr>
            <a:xfrm>
              <a:off x="9351700" y="806775"/>
              <a:ext cx="578100" cy="57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4" name="Google Shape;134;p10" title="Mangrove-shrimp.png"/>
            <p:cNvPicPr preferRelativeResize="0"/>
            <p:nvPr/>
          </p:nvPicPr>
          <p:blipFill>
            <a:blip r:embed="rId4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5743" y="806775"/>
              <a:ext cx="530041" cy="5276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10"/>
          <p:cNvSpPr/>
          <p:nvPr/>
        </p:nvSpPr>
        <p:spPr>
          <a:xfrm>
            <a:off x="1577725" y="831875"/>
            <a:ext cx="3221100" cy="322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0"/>
          <p:cNvSpPr txBox="1"/>
          <p:nvPr/>
        </p:nvSpPr>
        <p:spPr>
          <a:xfrm>
            <a:off x="2191263" y="1139525"/>
            <a:ext cx="18870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$300B </a:t>
            </a:r>
            <a:br>
              <a:rPr lang="en-GB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global seafood market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$45B of that is shrimp</a:t>
            </a:r>
            <a:endParaRPr sz="11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7" name="Google Shape;137;p10"/>
          <p:cNvSpPr/>
          <p:nvPr/>
        </p:nvSpPr>
        <p:spPr>
          <a:xfrm>
            <a:off x="2090375" y="1856675"/>
            <a:ext cx="2195700" cy="21957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"/>
          <p:cNvSpPr txBox="1"/>
          <p:nvPr/>
        </p:nvSpPr>
        <p:spPr>
          <a:xfrm>
            <a:off x="2167875" y="2031600"/>
            <a:ext cx="19338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$9B</a:t>
            </a:r>
            <a:r>
              <a:rPr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demand </a:t>
            </a:r>
            <a:br>
              <a:rPr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certified </a:t>
            </a:r>
            <a:br>
              <a:rPr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sustainable shrimp</a:t>
            </a:r>
            <a:r>
              <a:rPr lang="en-GB" sz="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" name="Google Shape;139;p10"/>
          <p:cNvGrpSpPr/>
          <p:nvPr/>
        </p:nvGrpSpPr>
        <p:grpSpPr>
          <a:xfrm>
            <a:off x="2449525" y="2797430"/>
            <a:ext cx="1477200" cy="1249800"/>
            <a:chOff x="9992075" y="1768030"/>
            <a:chExt cx="1477200" cy="1249800"/>
          </a:xfrm>
        </p:grpSpPr>
        <p:pic>
          <p:nvPicPr>
            <p:cNvPr id="140" name="Google Shape;140;p10"/>
            <p:cNvPicPr preferRelativeResize="0"/>
            <p:nvPr/>
          </p:nvPicPr>
          <p:blipFill>
            <a:blip r:embed="rId5" cstate="hqprint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5775" y="1768030"/>
              <a:ext cx="1249800" cy="1249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Google Shape;141;p10"/>
            <p:cNvSpPr txBox="1"/>
            <p:nvPr/>
          </p:nvSpPr>
          <p:spPr>
            <a:xfrm>
              <a:off x="9992075" y="1868225"/>
              <a:ext cx="1477200" cy="104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6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$300M+ </a:t>
              </a:r>
              <a:r>
                <a:rPr lang="en-GB" sz="1100">
                  <a:solidFill>
                    <a:schemeClr val="lt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eco-certified shrimp share</a:t>
              </a:r>
              <a:endParaRPr sz="10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</p:grpSp>
      <p:grpSp>
        <p:nvGrpSpPr>
          <p:cNvPr id="142" name="Google Shape;142;p10"/>
          <p:cNvGrpSpPr/>
          <p:nvPr/>
        </p:nvGrpSpPr>
        <p:grpSpPr>
          <a:xfrm>
            <a:off x="590100" y="720975"/>
            <a:ext cx="986325" cy="871200"/>
            <a:chOff x="590100" y="720975"/>
            <a:chExt cx="986325" cy="871200"/>
          </a:xfrm>
        </p:grpSpPr>
        <p:sp>
          <p:nvSpPr>
            <p:cNvPr id="143" name="Google Shape;143;p10"/>
            <p:cNvSpPr/>
            <p:nvPr/>
          </p:nvSpPr>
          <p:spPr>
            <a:xfrm>
              <a:off x="590100" y="720975"/>
              <a:ext cx="891600" cy="8712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C7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0"/>
            <p:cNvSpPr txBox="1"/>
            <p:nvPr/>
          </p:nvSpPr>
          <p:spPr>
            <a:xfrm>
              <a:off x="684825" y="809100"/>
              <a:ext cx="8916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1400"/>
                </a:spcBef>
                <a:spcAft>
                  <a:spcPts val="400"/>
                </a:spcAft>
                <a:buNone/>
              </a:pPr>
              <a:r>
                <a:rPr lang="en-GB" sz="18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TAM</a:t>
              </a:r>
              <a:br>
                <a:rPr lang="en-GB" sz="18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Total </a:t>
              </a:r>
              <a:b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Addressable </a:t>
              </a:r>
              <a:b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Market </a:t>
              </a:r>
              <a:endParaRPr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45" name="Google Shape;145;p10"/>
          <p:cNvSpPr txBox="1"/>
          <p:nvPr/>
        </p:nvSpPr>
        <p:spPr>
          <a:xfrm>
            <a:off x="970900" y="4047225"/>
            <a:ext cx="2575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Source: </a:t>
            </a:r>
            <a:endParaRPr sz="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TAM: FAO</a:t>
            </a:r>
            <a:endParaRPr sz="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SAM: Future Market Insights, 2024</a:t>
            </a:r>
            <a:endParaRPr sz="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SOM: WWF Shrimp Pathway Estimates, 2023</a:t>
            </a:r>
            <a:endParaRPr sz="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10"/>
          <p:cNvGrpSpPr/>
          <p:nvPr/>
        </p:nvGrpSpPr>
        <p:grpSpPr>
          <a:xfrm>
            <a:off x="590100" y="1795400"/>
            <a:ext cx="986325" cy="871200"/>
            <a:chOff x="590100" y="1795400"/>
            <a:chExt cx="986325" cy="871200"/>
          </a:xfrm>
        </p:grpSpPr>
        <p:sp>
          <p:nvSpPr>
            <p:cNvPr id="147" name="Google Shape;147;p10"/>
            <p:cNvSpPr/>
            <p:nvPr/>
          </p:nvSpPr>
          <p:spPr>
            <a:xfrm>
              <a:off x="590100" y="1795400"/>
              <a:ext cx="891600" cy="8712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C7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0"/>
            <p:cNvSpPr txBox="1"/>
            <p:nvPr/>
          </p:nvSpPr>
          <p:spPr>
            <a:xfrm>
              <a:off x="684825" y="1883525"/>
              <a:ext cx="8916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1400"/>
                </a:spcBef>
                <a:spcAft>
                  <a:spcPts val="4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8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SAM</a:t>
              </a:r>
              <a:br>
                <a:rPr lang="en-GB" sz="18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Serviceable</a:t>
              </a:r>
              <a:b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Available </a:t>
              </a:r>
              <a:b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Market </a:t>
              </a:r>
              <a:endParaRPr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9" name="Google Shape;149;p10"/>
          <p:cNvGrpSpPr/>
          <p:nvPr/>
        </p:nvGrpSpPr>
        <p:grpSpPr>
          <a:xfrm>
            <a:off x="590100" y="2986725"/>
            <a:ext cx="986325" cy="871200"/>
            <a:chOff x="590100" y="2986725"/>
            <a:chExt cx="986325" cy="871200"/>
          </a:xfrm>
        </p:grpSpPr>
        <p:sp>
          <p:nvSpPr>
            <p:cNvPr id="150" name="Google Shape;150;p10"/>
            <p:cNvSpPr/>
            <p:nvPr/>
          </p:nvSpPr>
          <p:spPr>
            <a:xfrm>
              <a:off x="590100" y="2986725"/>
              <a:ext cx="891600" cy="8712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C7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0"/>
            <p:cNvSpPr txBox="1"/>
            <p:nvPr/>
          </p:nvSpPr>
          <p:spPr>
            <a:xfrm>
              <a:off x="684825" y="3074850"/>
              <a:ext cx="891600" cy="69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1400"/>
                </a:spcBef>
                <a:spcAft>
                  <a:spcPts val="4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18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SOM</a:t>
              </a:r>
              <a:br>
                <a:rPr lang="en-GB" sz="1800" b="1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Serviceable </a:t>
              </a:r>
              <a:b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Obtainable </a:t>
              </a:r>
              <a:b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Market </a:t>
              </a:r>
              <a:endParaRPr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52" name="Google Shape;152;p10"/>
          <p:cNvSpPr txBox="1"/>
          <p:nvPr/>
        </p:nvSpPr>
        <p:spPr>
          <a:xfrm>
            <a:off x="7954325" y="1703763"/>
            <a:ext cx="9849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SAM</a:t>
            </a:r>
            <a:br>
              <a:rPr lang="en-GB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GB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Dialogue: Notes (projected to grow 12% annually) Driven by major retailers adopting strict sourcing policies</a:t>
            </a:r>
            <a:endParaRPr sz="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7954325" y="2957950"/>
            <a:ext cx="1040700" cy="17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</a:t>
            </a:r>
            <a:br>
              <a:rPr lang="en-GB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GB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obtainable share from Thailand alone. Based on our ability to serve niche markets (organic, low-impact, mangrove-restored) across 5–10% of premium demand in Europe and North America.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7954325" y="572875"/>
            <a:ext cx="984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TAM</a:t>
            </a:r>
            <a:br>
              <a:rPr lang="en-GB" sz="8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</a:br>
            <a:r>
              <a:rPr lang="en-GB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$45B of that is shrimp — the single most valuable seafood commodity worldwide</a:t>
            </a:r>
            <a:endParaRPr sz="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5" name="Google Shape;155;p10"/>
          <p:cNvSpPr/>
          <p:nvPr/>
        </p:nvSpPr>
        <p:spPr>
          <a:xfrm flipH="1">
            <a:off x="7350600" y="111150"/>
            <a:ext cx="1433400" cy="421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"/>
          <p:cNvSpPr txBox="1"/>
          <p:nvPr/>
        </p:nvSpPr>
        <p:spPr>
          <a:xfrm>
            <a:off x="7398050" y="137250"/>
            <a:ext cx="143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8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Notes you can speak to when explaining the market opportunity slide</a:t>
            </a:r>
            <a:endParaRPr sz="8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/>
          </p:nvPr>
        </p:nvSpPr>
        <p:spPr>
          <a:xfrm>
            <a:off x="4996125" y="197700"/>
            <a:ext cx="2056800" cy="1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FF0000"/>
                </a:solidFill>
              </a:rPr>
              <a:t>Show that this matters at scale</a:t>
            </a:r>
            <a:endParaRPr sz="9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ctrTitle"/>
          </p:nvPr>
        </p:nvSpPr>
        <p:spPr>
          <a:xfrm>
            <a:off x="362900" y="67650"/>
            <a:ext cx="8398800" cy="36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5 </a:t>
            </a:r>
            <a:r>
              <a:rPr lang="en-GB" b="0"/>
              <a:t>HOW IT </a:t>
            </a:r>
            <a:r>
              <a:rPr lang="en-GB" b="0">
                <a:solidFill>
                  <a:srgbClr val="718243"/>
                </a:solidFill>
              </a:rPr>
              <a:t>WORKS SLIDE</a:t>
            </a:r>
            <a:endParaRPr/>
          </a:p>
        </p:txBody>
      </p:sp>
      <p:sp>
        <p:nvSpPr>
          <p:cNvPr id="163" name="Google Shape;163;p11"/>
          <p:cNvSpPr/>
          <p:nvPr/>
        </p:nvSpPr>
        <p:spPr>
          <a:xfrm>
            <a:off x="1009000" y="583100"/>
            <a:ext cx="6859800" cy="39426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11" title="futurefish_05835_an_image_that_shows_Native_mangroves_planted_i_f02022b0-cc40-48f2-b1a9-6a2cfba4b92d.png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000" y="583100"/>
            <a:ext cx="3513073" cy="39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1"/>
          <p:cNvSpPr txBox="1">
            <a:spLocks noGrp="1"/>
          </p:cNvSpPr>
          <p:nvPr>
            <p:ph type="ctrTitle"/>
          </p:nvPr>
        </p:nvSpPr>
        <p:spPr>
          <a:xfrm>
            <a:off x="4891650" y="754675"/>
            <a:ext cx="2859600" cy="127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>
                <a:solidFill>
                  <a:schemeClr val="dk1"/>
                </a:solidFill>
              </a:rPr>
              <a:t>How it works:</a:t>
            </a:r>
            <a:br>
              <a:rPr lang="en-GB">
                <a:solidFill>
                  <a:schemeClr val="dk1"/>
                </a:solidFill>
              </a:rPr>
            </a:br>
            <a:r>
              <a:rPr lang="en-GB">
                <a:solidFill>
                  <a:srgbClr val="718243"/>
                </a:solidFill>
              </a:rPr>
              <a:t>Nature-Engineered </a:t>
            </a:r>
            <a:r>
              <a:rPr lang="en-GB">
                <a:solidFill>
                  <a:schemeClr val="accent4"/>
                </a:solidFill>
              </a:rPr>
              <a:t>Shrimp Farming Redefined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66" name="Google Shape;166;p11"/>
          <p:cNvSpPr/>
          <p:nvPr/>
        </p:nvSpPr>
        <p:spPr>
          <a:xfrm>
            <a:off x="7956500" y="583100"/>
            <a:ext cx="1027200" cy="7695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"/>
          <p:cNvSpPr txBox="1"/>
          <p:nvPr/>
        </p:nvSpPr>
        <p:spPr>
          <a:xfrm>
            <a:off x="8032350" y="674400"/>
            <a:ext cx="8382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it patented, proprietary or hard to replicate? </a:t>
            </a:r>
            <a:b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7943900" y="1555725"/>
            <a:ext cx="1045500" cy="9084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1"/>
          <p:cNvSpPr txBox="1"/>
          <p:nvPr/>
        </p:nvSpPr>
        <p:spPr>
          <a:xfrm>
            <a:off x="8011975" y="1663575"/>
            <a:ext cx="879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Highlight innovation, R&amp;D or Technical Partnerships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0" name="Google Shape;170;p11"/>
          <p:cNvSpPr/>
          <p:nvPr/>
        </p:nvSpPr>
        <p:spPr>
          <a:xfrm rot="-4898233">
            <a:off x="327968" y="2612952"/>
            <a:ext cx="804454" cy="82571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312875" y="2771400"/>
            <a:ext cx="834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Give credibility &amp; differentiate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7943900" y="2588200"/>
            <a:ext cx="1045500" cy="12429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"/>
          <p:cNvSpPr txBox="1"/>
          <p:nvPr/>
        </p:nvSpPr>
        <p:spPr>
          <a:xfrm>
            <a:off x="8011975" y="2696050"/>
            <a:ext cx="932400" cy="15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Include: Only one diagram schematic / flow diagram or one visual- strong product screenshot or case image</a:t>
            </a:r>
            <a:b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3867390" y="2380823"/>
            <a:ext cx="1316100" cy="13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4025584" y="2618417"/>
            <a:ext cx="969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Living water trenches</a:t>
            </a:r>
            <a:br>
              <a:rPr lang="en-GB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Natural root filtration cleans pond water continuously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11"/>
          <p:cNvSpPr/>
          <p:nvPr/>
        </p:nvSpPr>
        <p:spPr>
          <a:xfrm>
            <a:off x="5523018" y="2338777"/>
            <a:ext cx="1316100" cy="13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5734980" y="2571756"/>
            <a:ext cx="969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Microfeed </a:t>
            </a:r>
            <a:br>
              <a:rPr lang="en-GB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&amp; gentle harvesting</a:t>
            </a:r>
            <a:br>
              <a:rPr lang="en-GB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Algae-based feeds and net-free harvests protect shrimp health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4985004" y="2714010"/>
            <a:ext cx="661800" cy="66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6704096" y="2714010"/>
            <a:ext cx="661800" cy="66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pic>
        <p:nvPicPr>
          <p:cNvPr id="180" name="Google Shape;180;p11" title="Picth-mangrove-icons-16.png"/>
          <p:cNvPicPr preferRelativeResize="0"/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225" y="2322400"/>
            <a:ext cx="1077300" cy="10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 title="Picth-mangrove-icons-17.png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5313" y="2297287"/>
            <a:ext cx="1127775" cy="11218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1"/>
          <p:cNvSpPr/>
          <p:nvPr/>
        </p:nvSpPr>
        <p:spPr>
          <a:xfrm>
            <a:off x="2153180" y="2380823"/>
            <a:ext cx="1316100" cy="131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sp>
        <p:nvSpPr>
          <p:cNvPr id="183" name="Google Shape;183;p11"/>
          <p:cNvSpPr txBox="1"/>
          <p:nvPr/>
        </p:nvSpPr>
        <p:spPr>
          <a:xfrm>
            <a:off x="2218052" y="2571750"/>
            <a:ext cx="11427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Bio-loop mangrove </a:t>
            </a:r>
            <a:br>
              <a:rPr lang="en-GB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9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zones</a:t>
            </a:r>
            <a:r>
              <a:rPr lang="en-GB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GB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Native mangroves planted in smart clusters restore balance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1400"/>
              </a:spcBef>
              <a:spcAft>
                <a:spcPts val="400"/>
              </a:spcAft>
              <a:buNone/>
            </a:pP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4" name="Google Shape;184;p11"/>
          <p:cNvGrpSpPr/>
          <p:nvPr/>
        </p:nvGrpSpPr>
        <p:grpSpPr>
          <a:xfrm>
            <a:off x="3056802" y="2214550"/>
            <a:ext cx="1226325" cy="1219875"/>
            <a:chOff x="3056802" y="2214550"/>
            <a:chExt cx="1226325" cy="1219875"/>
          </a:xfrm>
        </p:grpSpPr>
        <p:sp>
          <p:nvSpPr>
            <p:cNvPr id="185" name="Google Shape;185;p11"/>
            <p:cNvSpPr/>
            <p:nvPr/>
          </p:nvSpPr>
          <p:spPr>
            <a:xfrm>
              <a:off x="3338062" y="2714010"/>
              <a:ext cx="661800" cy="664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C7D6EF"/>
                </a:solidFill>
              </a:endParaRPr>
            </a:p>
          </p:txBody>
        </p:sp>
        <p:pic>
          <p:nvPicPr>
            <p:cNvPr id="186" name="Google Shape;186;p11" title="Picth-mangrove-icons-15.png"/>
            <p:cNvPicPr preferRelativeResize="0"/>
            <p:nvPr/>
          </p:nvPicPr>
          <p:blipFill>
            <a:blip r:embed="rId6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56802" y="2214550"/>
              <a:ext cx="1226325" cy="1219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7" name="Google Shape;187;p11"/>
          <p:cNvSpPr/>
          <p:nvPr/>
        </p:nvSpPr>
        <p:spPr>
          <a:xfrm>
            <a:off x="1654287" y="2714010"/>
            <a:ext cx="661800" cy="6648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7D6EF"/>
              </a:solidFill>
            </a:endParaRPr>
          </a:p>
        </p:txBody>
      </p:sp>
      <p:pic>
        <p:nvPicPr>
          <p:cNvPr id="188" name="Google Shape;188;p11" title="Mangrove-shrimp.png"/>
          <p:cNvPicPr preferRelativeResize="0"/>
          <p:nvPr/>
        </p:nvPicPr>
        <p:blipFill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086" y="2777526"/>
            <a:ext cx="540175" cy="53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/>
          <p:cNvSpPr txBox="1">
            <a:spLocks noGrp="1"/>
          </p:cNvSpPr>
          <p:nvPr>
            <p:ph type="ctrTitle"/>
          </p:nvPr>
        </p:nvSpPr>
        <p:spPr>
          <a:xfrm>
            <a:off x="3827050" y="222150"/>
            <a:ext cx="2056800" cy="1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FF0000"/>
                </a:solidFill>
              </a:rPr>
              <a:t>Give credibility and differentiate</a:t>
            </a:r>
            <a:endParaRPr sz="9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/>
          <p:nvPr/>
        </p:nvSpPr>
        <p:spPr>
          <a:xfrm>
            <a:off x="1009000" y="583100"/>
            <a:ext cx="6859800" cy="3942600"/>
          </a:xfrm>
          <a:prstGeom prst="rect">
            <a:avLst/>
          </a:prstGeom>
          <a:solidFill>
            <a:srgbClr val="7B8E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2"/>
          <p:cNvSpPr txBox="1">
            <a:spLocks noGrp="1"/>
          </p:cNvSpPr>
          <p:nvPr>
            <p:ph type="ctrTitle"/>
          </p:nvPr>
        </p:nvSpPr>
        <p:spPr>
          <a:xfrm>
            <a:off x="362900" y="67650"/>
            <a:ext cx="8417700" cy="5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6 </a:t>
            </a:r>
            <a:r>
              <a:rPr lang="en-GB" b="0"/>
              <a:t>EARLY </a:t>
            </a:r>
            <a:r>
              <a:rPr lang="en-GB" b="0">
                <a:solidFill>
                  <a:srgbClr val="718243"/>
                </a:solidFill>
              </a:rPr>
              <a:t>TRACTION SLIDE</a:t>
            </a:r>
            <a:endParaRPr b="0">
              <a:solidFill>
                <a:srgbClr val="71824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2"/>
          <p:cNvGrpSpPr/>
          <p:nvPr/>
        </p:nvGrpSpPr>
        <p:grpSpPr>
          <a:xfrm>
            <a:off x="6862111" y="740278"/>
            <a:ext cx="838129" cy="838187"/>
            <a:chOff x="9351700" y="806775"/>
            <a:chExt cx="578100" cy="578100"/>
          </a:xfrm>
        </p:grpSpPr>
        <p:sp>
          <p:nvSpPr>
            <p:cNvPr id="197" name="Google Shape;197;p12"/>
            <p:cNvSpPr/>
            <p:nvPr/>
          </p:nvSpPr>
          <p:spPr>
            <a:xfrm>
              <a:off x="9351700" y="806775"/>
              <a:ext cx="578100" cy="57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98" name="Google Shape;198;p12" title="Mangrove-shrimp.png"/>
            <p:cNvPicPr preferRelativeResize="0"/>
            <p:nvPr/>
          </p:nvPicPr>
          <p:blipFill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5743" y="806775"/>
              <a:ext cx="530041" cy="5276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Google Shape;199;p12"/>
          <p:cNvSpPr txBox="1"/>
          <p:nvPr/>
        </p:nvSpPr>
        <p:spPr>
          <a:xfrm>
            <a:off x="4518650" y="805375"/>
            <a:ext cx="3000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Promising Results</a:t>
            </a:r>
            <a:br>
              <a:rPr lang="en-GB" sz="17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7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from Pilot Projects</a:t>
            </a:r>
            <a:endParaRPr sz="17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0" name="Google Shape;200;p12"/>
          <p:cNvSpPr txBox="1">
            <a:spLocks noGrp="1"/>
          </p:cNvSpPr>
          <p:nvPr>
            <p:ph type="ctrTitle"/>
          </p:nvPr>
        </p:nvSpPr>
        <p:spPr>
          <a:xfrm>
            <a:off x="10451775" y="-2348625"/>
            <a:ext cx="8417700" cy="584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Promising Results from Pilot Projects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"/>
          <p:cNvSpPr txBox="1">
            <a:spLocks noGrp="1"/>
          </p:cNvSpPr>
          <p:nvPr>
            <p:ph type="ctrTitle"/>
          </p:nvPr>
        </p:nvSpPr>
        <p:spPr>
          <a:xfrm>
            <a:off x="16184850" y="-2299725"/>
            <a:ext cx="3492000" cy="53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OUTCOMES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12" title="futurefish_05835_pilot_project_of_a_mangrove_Shrimp_farm_in_Sur_03eb0463-a1fc-4711-83ba-952c1604d43c.png"/>
          <p:cNvPicPr preferRelativeResize="0"/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000" y="583100"/>
            <a:ext cx="3429248" cy="3931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2"/>
          <p:cNvGrpSpPr/>
          <p:nvPr/>
        </p:nvGrpSpPr>
        <p:grpSpPr>
          <a:xfrm>
            <a:off x="4313132" y="1748458"/>
            <a:ext cx="2592981" cy="1022631"/>
            <a:chOff x="4313132" y="1748458"/>
            <a:chExt cx="2592981" cy="1022631"/>
          </a:xfrm>
        </p:grpSpPr>
        <p:sp>
          <p:nvSpPr>
            <p:cNvPr id="204" name="Google Shape;204;p12"/>
            <p:cNvSpPr txBox="1"/>
            <p:nvPr/>
          </p:nvSpPr>
          <p:spPr>
            <a:xfrm>
              <a:off x="5461013" y="2165100"/>
              <a:ext cx="14451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1400"/>
                </a:spcBef>
                <a:spcAft>
                  <a:spcPts val="400"/>
                </a:spcAft>
                <a:buNone/>
              </a:pPr>
              <a:r>
                <a:rPr lang="en-GB" sz="10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30% increase in shrimp survival rates</a:t>
              </a:r>
              <a:endPara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205" name="Google Shape;205;p12"/>
            <p:cNvGrpSpPr/>
            <p:nvPr/>
          </p:nvGrpSpPr>
          <p:grpSpPr>
            <a:xfrm>
              <a:off x="4975798" y="1947461"/>
              <a:ext cx="464741" cy="823629"/>
              <a:chOff x="4318975" y="1083450"/>
              <a:chExt cx="529800" cy="591305"/>
            </a:xfrm>
          </p:grpSpPr>
          <p:sp>
            <p:nvSpPr>
              <p:cNvPr id="206" name="Google Shape;206;p12"/>
              <p:cNvSpPr/>
              <p:nvPr/>
            </p:nvSpPr>
            <p:spPr>
              <a:xfrm>
                <a:off x="4517129" y="1083455"/>
                <a:ext cx="133500" cy="591300"/>
              </a:xfrm>
              <a:prstGeom prst="rect">
                <a:avLst/>
              </a:prstGeom>
              <a:solidFill>
                <a:srgbClr val="F1592A"/>
              </a:solidFill>
              <a:ln w="9525" cap="flat" cmpd="sng">
                <a:solidFill>
                  <a:srgbClr val="F1592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7" name="Google Shape;207;p1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1592A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08" name="Google Shape;208;p12"/>
            <p:cNvSpPr txBox="1"/>
            <p:nvPr/>
          </p:nvSpPr>
          <p:spPr>
            <a:xfrm>
              <a:off x="4313132" y="1748458"/>
              <a:ext cx="6654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2025</a:t>
              </a:r>
              <a:endParaRPr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9" name="Google Shape;209;p12"/>
          <p:cNvGrpSpPr/>
          <p:nvPr/>
        </p:nvGrpSpPr>
        <p:grpSpPr>
          <a:xfrm>
            <a:off x="4313132" y="2626422"/>
            <a:ext cx="3222693" cy="1022611"/>
            <a:chOff x="4313132" y="2626422"/>
            <a:chExt cx="3222693" cy="1022611"/>
          </a:xfrm>
        </p:grpSpPr>
        <p:grpSp>
          <p:nvGrpSpPr>
            <p:cNvPr id="210" name="Google Shape;210;p12"/>
            <p:cNvGrpSpPr/>
            <p:nvPr/>
          </p:nvGrpSpPr>
          <p:grpSpPr>
            <a:xfrm>
              <a:off x="4975878" y="2773155"/>
              <a:ext cx="464741" cy="875878"/>
              <a:chOff x="4318975" y="1083450"/>
              <a:chExt cx="529800" cy="591250"/>
            </a:xfrm>
          </p:grpSpPr>
          <p:sp>
            <p:nvSpPr>
              <p:cNvPr id="211" name="Google Shape;211;p12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2" name="Google Shape;212;p12"/>
              <p:cNvCxnSpPr/>
              <p:nvPr/>
            </p:nvCxnSpPr>
            <p:spPr>
              <a:xfrm rot="10800000">
                <a:off x="4318975" y="1083450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9CB9C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13" name="Google Shape;213;p12"/>
            <p:cNvSpPr txBox="1"/>
            <p:nvPr/>
          </p:nvSpPr>
          <p:spPr>
            <a:xfrm>
              <a:off x="4313132" y="2626422"/>
              <a:ext cx="6654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2024</a:t>
              </a:r>
              <a:endParaRPr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14" name="Google Shape;214;p12"/>
            <p:cNvSpPr txBox="1"/>
            <p:nvPr/>
          </p:nvSpPr>
          <p:spPr>
            <a:xfrm>
              <a:off x="5440625" y="2903325"/>
              <a:ext cx="20952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1400"/>
                </a:spcBef>
                <a:spcAft>
                  <a:spcPts val="400"/>
                </a:spcAft>
                <a:buNone/>
              </a:pPr>
              <a:r>
                <a:rPr lang="en-GB" sz="10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42% decrease in </a:t>
              </a:r>
              <a:br>
                <a:rPr lang="en-GB" sz="10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10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ammonia levels</a:t>
              </a:r>
              <a:br>
                <a:rPr lang="en-GB" sz="10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10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28% drop in disease outbreaks (white spot &amp; EMS)</a:t>
              </a:r>
              <a:endPara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5" name="Google Shape;215;p12"/>
          <p:cNvGrpSpPr/>
          <p:nvPr/>
        </p:nvGrpSpPr>
        <p:grpSpPr>
          <a:xfrm>
            <a:off x="4313132" y="3503070"/>
            <a:ext cx="3299193" cy="1022611"/>
            <a:chOff x="4313132" y="3503070"/>
            <a:chExt cx="3299193" cy="1022611"/>
          </a:xfrm>
        </p:grpSpPr>
        <p:grpSp>
          <p:nvGrpSpPr>
            <p:cNvPr id="216" name="Google Shape;216;p12"/>
            <p:cNvGrpSpPr/>
            <p:nvPr/>
          </p:nvGrpSpPr>
          <p:grpSpPr>
            <a:xfrm>
              <a:off x="4975878" y="3651096"/>
              <a:ext cx="464741" cy="874586"/>
              <a:chOff x="4318975" y="1084322"/>
              <a:chExt cx="529800" cy="590378"/>
            </a:xfrm>
          </p:grpSpPr>
          <p:sp>
            <p:nvSpPr>
              <p:cNvPr id="217" name="Google Shape;217;p12"/>
              <p:cNvSpPr/>
              <p:nvPr/>
            </p:nvSpPr>
            <p:spPr>
              <a:xfrm>
                <a:off x="4517125" y="1086100"/>
                <a:ext cx="133500" cy="588600"/>
              </a:xfrm>
              <a:prstGeom prst="rect">
                <a:avLst/>
              </a:pr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18" name="Google Shape;218;p12"/>
              <p:cNvCxnSpPr/>
              <p:nvPr/>
            </p:nvCxnSpPr>
            <p:spPr>
              <a:xfrm rot="10800000">
                <a:off x="4318975" y="1084322"/>
                <a:ext cx="5298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19" name="Google Shape;219;p12"/>
            <p:cNvSpPr txBox="1"/>
            <p:nvPr/>
          </p:nvSpPr>
          <p:spPr>
            <a:xfrm>
              <a:off x="4313132" y="3503070"/>
              <a:ext cx="665400" cy="30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2023</a:t>
              </a:r>
              <a:endParaRPr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220" name="Google Shape;220;p12"/>
            <p:cNvSpPr txBox="1"/>
            <p:nvPr/>
          </p:nvSpPr>
          <p:spPr>
            <a:xfrm>
              <a:off x="5440625" y="3857550"/>
              <a:ext cx="2171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1200"/>
                </a:spcBef>
                <a:spcAft>
                  <a:spcPts val="1200"/>
                </a:spcAft>
                <a:buNone/>
              </a:pPr>
              <a:r>
                <a:rPr lang="en-GB" sz="10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92% report stronger livelihoods from year-round farming and restored ecosystems.</a:t>
              </a:r>
              <a:endParaRPr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1" name="Google Shape;221;p12"/>
          <p:cNvGrpSpPr/>
          <p:nvPr/>
        </p:nvGrpSpPr>
        <p:grpSpPr>
          <a:xfrm>
            <a:off x="1009000" y="583100"/>
            <a:ext cx="3563000" cy="2083226"/>
            <a:chOff x="1009000" y="583100"/>
            <a:chExt cx="3563000" cy="2083226"/>
          </a:xfrm>
        </p:grpSpPr>
        <p:pic>
          <p:nvPicPr>
            <p:cNvPr id="222" name="Google Shape;222;p12" title="futurefish_05835_thailand_shrimp_female_farmer_with_mangrove_sh_be3e10bf-981b-4dec-9799-2de0177bfe02.png"/>
            <p:cNvPicPr preferRelativeResize="0"/>
            <p:nvPr/>
          </p:nvPicPr>
          <p:blipFill>
            <a:blip r:embed="rId5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9000" y="1527126"/>
              <a:ext cx="1139200" cy="1139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2"/>
            <p:cNvSpPr/>
            <p:nvPr/>
          </p:nvSpPr>
          <p:spPr>
            <a:xfrm>
              <a:off x="1778025" y="583100"/>
              <a:ext cx="1445100" cy="135690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rgbClr val="F159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1889775" y="638150"/>
              <a:ext cx="11391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 finally feel </a:t>
              </a:r>
              <a:br>
                <a:rPr lang="en-GB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 b="1">
                  <a:solidFill>
                    <a:schemeClr val="lt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like shrimp farming is working with nature, not against it.</a:t>
              </a:r>
              <a:br>
                <a:rPr lang="en-GB" sz="900">
                  <a:solidFill>
                    <a:srgbClr val="D9EAD3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rgbClr val="D9EA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Somsri Kanchana, </a:t>
              </a:r>
              <a:r>
                <a:rPr lang="en-GB" sz="900" b="1">
                  <a:solidFill>
                    <a:srgbClr val="D9EA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Local cooperative leader, </a:t>
              </a:r>
              <a:r>
                <a:rPr lang="en-GB" sz="900">
                  <a:solidFill>
                    <a:srgbClr val="D9EA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Nakhon </a:t>
              </a:r>
              <a:br>
                <a:rPr lang="en-GB" sz="900">
                  <a:solidFill>
                    <a:srgbClr val="D9EAD3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900">
                  <a:solidFill>
                    <a:srgbClr val="D9EAD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Si Thammarat</a:t>
              </a:r>
              <a:endParaRPr sz="900">
                <a:solidFill>
                  <a:srgbClr val="D9EAD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cxnSp>
          <p:nvCxnSpPr>
            <p:cNvPr id="225" name="Google Shape;225;p12"/>
            <p:cNvCxnSpPr/>
            <p:nvPr/>
          </p:nvCxnSpPr>
          <p:spPr>
            <a:xfrm rot="10800000" flipH="1">
              <a:off x="3276600" y="1940000"/>
              <a:ext cx="1295400" cy="7500"/>
            </a:xfrm>
            <a:prstGeom prst="straightConnector1">
              <a:avLst/>
            </a:prstGeom>
            <a:noFill/>
            <a:ln w="9525" cap="flat" cmpd="sng">
              <a:solidFill>
                <a:srgbClr val="F1592A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6" name="Google Shape;226;p12"/>
          <p:cNvSpPr/>
          <p:nvPr/>
        </p:nvSpPr>
        <p:spPr>
          <a:xfrm>
            <a:off x="290975" y="583100"/>
            <a:ext cx="911100" cy="11181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2"/>
          <p:cNvSpPr txBox="1"/>
          <p:nvPr/>
        </p:nvSpPr>
        <p:spPr>
          <a:xfrm>
            <a:off x="385700" y="671235"/>
            <a:ext cx="755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Showcase the results of your insights through growth and customer love.</a:t>
            </a:r>
            <a:endParaRPr sz="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8" name="Google Shape;228;p12"/>
          <p:cNvSpPr txBox="1"/>
          <p:nvPr/>
        </p:nvSpPr>
        <p:spPr>
          <a:xfrm>
            <a:off x="7942400" y="583100"/>
            <a:ext cx="9111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Captivate your audience with attention- 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Grabbing key metrics</a:t>
            </a:r>
            <a: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9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 a timeline </a:t>
            </a:r>
            <a: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showing traction so far and what’s next </a:t>
            </a:r>
            <a:b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9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very effective.</a:t>
            </a:r>
            <a:endParaRPr sz="9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7945125" y="2097950"/>
            <a:ext cx="911100" cy="20502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"/>
          <p:cNvSpPr txBox="1"/>
          <p:nvPr/>
        </p:nvSpPr>
        <p:spPr>
          <a:xfrm>
            <a:off x="8005844" y="2191075"/>
            <a:ext cx="838200" cy="21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Key Metrics </a:t>
            </a:r>
            <a:b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Pilot results</a:t>
            </a:r>
            <a:b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revenue to date, </a:t>
            </a:r>
            <a:b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units sold, farms onboarded, grants received, </a:t>
            </a:r>
            <a:b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logos of partners and clients. 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 that you have done the math for your innovation.</a:t>
            </a: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endParaRPr sz="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12"/>
          <p:cNvSpPr txBox="1">
            <a:spLocks noGrp="1"/>
          </p:cNvSpPr>
          <p:nvPr>
            <p:ph type="ctrTitle"/>
          </p:nvPr>
        </p:nvSpPr>
        <p:spPr>
          <a:xfrm>
            <a:off x="4078750" y="227025"/>
            <a:ext cx="4506300" cy="1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FF0000"/>
                </a:solidFill>
              </a:rPr>
              <a:t>Show progress and momentum- even at an early stage</a:t>
            </a:r>
            <a:endParaRPr sz="9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"/>
          <p:cNvSpPr txBox="1">
            <a:spLocks noGrp="1"/>
          </p:cNvSpPr>
          <p:nvPr>
            <p:ph type="ctrTitle"/>
          </p:nvPr>
        </p:nvSpPr>
        <p:spPr>
          <a:xfrm>
            <a:off x="362900" y="67650"/>
            <a:ext cx="8417700" cy="29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7 </a:t>
            </a:r>
            <a:r>
              <a:rPr lang="en-GB" b="0"/>
              <a:t>NbS </a:t>
            </a:r>
            <a:r>
              <a:rPr lang="en-GB" b="0">
                <a:solidFill>
                  <a:srgbClr val="718243"/>
                </a:solidFill>
              </a:rPr>
              <a:t>IMPACT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1009000" y="600450"/>
            <a:ext cx="6859800" cy="3942600"/>
          </a:xfrm>
          <a:prstGeom prst="rect">
            <a:avLst/>
          </a:prstGeom>
          <a:solidFill>
            <a:srgbClr val="7B8E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13"/>
          <p:cNvGrpSpPr/>
          <p:nvPr/>
        </p:nvGrpSpPr>
        <p:grpSpPr>
          <a:xfrm>
            <a:off x="6769059" y="1523293"/>
            <a:ext cx="769335" cy="769393"/>
            <a:chOff x="9351700" y="806775"/>
            <a:chExt cx="578100" cy="578100"/>
          </a:xfrm>
        </p:grpSpPr>
        <p:sp>
          <p:nvSpPr>
            <p:cNvPr id="239" name="Google Shape;239;p13"/>
            <p:cNvSpPr/>
            <p:nvPr/>
          </p:nvSpPr>
          <p:spPr>
            <a:xfrm>
              <a:off x="9351700" y="806775"/>
              <a:ext cx="578100" cy="57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0" name="Google Shape;240;p13" title="Mangrove-shrimp.png"/>
            <p:cNvPicPr preferRelativeResize="0"/>
            <p:nvPr/>
          </p:nvPicPr>
          <p:blipFill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75743" y="806775"/>
              <a:ext cx="530041" cy="5276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3" title="futurefish_05835_thailand_shrimp_female_farmer_with_mangrove_sh_07ad644a-ee32-424b-9309-594109311853.png"/>
          <p:cNvPicPr preferRelativeResize="0"/>
          <p:nvPr/>
        </p:nvPicPr>
        <p:blipFill>
          <a:blip r:embed="rId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113" y="1523875"/>
            <a:ext cx="2558551" cy="255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3"/>
          <p:cNvSpPr txBox="1">
            <a:spLocks noGrp="1"/>
          </p:cNvSpPr>
          <p:nvPr>
            <p:ph type="sldNum" idx="12"/>
          </p:nvPr>
        </p:nvSpPr>
        <p:spPr>
          <a:xfrm>
            <a:off x="16777651" y="3472847"/>
            <a:ext cx="456900" cy="2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#</a:t>
            </a:r>
            <a:endParaRPr/>
          </a:p>
        </p:txBody>
      </p:sp>
      <p:pic>
        <p:nvPicPr>
          <p:cNvPr id="243" name="Google Shape;243;p13" title="E-WEB-Goal-14.png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799" y="3619830"/>
            <a:ext cx="485048" cy="48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 title="E-WEB-Goal-15.png"/>
          <p:cNvPicPr preferRelativeResize="0"/>
          <p:nvPr/>
        </p:nvPicPr>
        <p:blipFill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678" y="3619827"/>
            <a:ext cx="485048" cy="48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3" title="futurefish_05835_pilot_project_of_a_mangrove_Shrimp_farm_in_Nak_69d189d2-02fd-4b68-8bea-4b8458131a91.png"/>
          <p:cNvPicPr preferRelativeResize="0"/>
          <p:nvPr/>
        </p:nvPicPr>
        <p:blipFill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738" y="1524025"/>
            <a:ext cx="2558249" cy="255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3" title="futurefish_05835_pilot_project_of_a_mangrove_Shrimp_farm_in_Nak_c7e7e903-09f6-44cc-8113-ffbc4e3ed704.png"/>
          <p:cNvPicPr preferRelativeResize="0"/>
          <p:nvPr/>
        </p:nvPicPr>
        <p:blipFill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763" y="2038498"/>
            <a:ext cx="1412449" cy="1412449"/>
          </a:xfrm>
          <a:prstGeom prst="rect">
            <a:avLst/>
          </a:prstGeom>
          <a:noFill/>
          <a:ln>
            <a:noFill/>
          </a:ln>
          <a:effectLst>
            <a:outerShdw blurRad="200025" dist="104775" dir="4680000" algn="bl" rotWithShape="0">
              <a:srgbClr val="000000"/>
            </a:outerShdw>
          </a:effectLst>
        </p:spPr>
      </p:pic>
      <p:sp>
        <p:nvSpPr>
          <p:cNvPr id="247" name="Google Shape;247;p13"/>
          <p:cNvSpPr txBox="1"/>
          <p:nvPr/>
        </p:nvSpPr>
        <p:spPr>
          <a:xfrm>
            <a:off x="1417038" y="946775"/>
            <a:ext cx="5121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Nature-Led Farming That Revives Ecosystems and Empowers Communities</a:t>
            </a:r>
            <a:endParaRPr sz="1700" b="1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8" name="Google Shape;248;p13"/>
          <p:cNvCxnSpPr/>
          <p:nvPr/>
        </p:nvCxnSpPr>
        <p:spPr>
          <a:xfrm>
            <a:off x="5384825" y="1096600"/>
            <a:ext cx="1775400" cy="7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3"/>
          <p:cNvCxnSpPr/>
          <p:nvPr/>
        </p:nvCxnSpPr>
        <p:spPr>
          <a:xfrm>
            <a:off x="7153725" y="1104100"/>
            <a:ext cx="0" cy="4038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0" name="Google Shape;250;p13"/>
          <p:cNvPicPr preferRelativeResize="0"/>
          <p:nvPr/>
        </p:nvPicPr>
        <p:blipFill>
          <a:blip r:embed="rId9" cstate="hqprint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300" y="3223251"/>
            <a:ext cx="1140975" cy="11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3"/>
          <p:cNvSpPr txBox="1"/>
          <p:nvPr/>
        </p:nvSpPr>
        <p:spPr>
          <a:xfrm>
            <a:off x="1263275" y="3378100"/>
            <a:ext cx="903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Replanted </a:t>
            </a:r>
            <a:br>
              <a:rPr lang="en-GB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over 10,000 mangroves in degraded coastal zones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13"/>
          <p:cNvPicPr preferRelativeResize="0"/>
          <p:nvPr/>
        </p:nvPicPr>
        <p:blipFill>
          <a:blip r:embed="rId9" cstate="hqprint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375" y="3223251"/>
            <a:ext cx="1140975" cy="11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3"/>
          <p:cNvSpPr txBox="1"/>
          <p:nvPr/>
        </p:nvSpPr>
        <p:spPr>
          <a:xfrm>
            <a:off x="3485400" y="3378103"/>
            <a:ext cx="1056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Created </a:t>
            </a:r>
            <a:br>
              <a:rPr lang="en-GB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stable income streams for 100+ small-scale farmers</a:t>
            </a:r>
            <a:endParaRPr sz="1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4" name="Google Shape;254;p13"/>
          <p:cNvPicPr preferRelativeResize="0"/>
          <p:nvPr/>
        </p:nvPicPr>
        <p:blipFill>
          <a:blip r:embed="rId9" cstate="hqprint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1813" y="2385764"/>
            <a:ext cx="1140975" cy="114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6653863" y="2571750"/>
            <a:ext cx="1056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SDGs 14 &amp; 15</a:t>
            </a:r>
            <a:r>
              <a:rPr lang="en-GB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GB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9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habitat restoration, species return, and sustainable land use</a:t>
            </a:r>
            <a:endParaRPr sz="15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13"/>
          <p:cNvSpPr/>
          <p:nvPr/>
        </p:nvSpPr>
        <p:spPr>
          <a:xfrm>
            <a:off x="7794938" y="3378100"/>
            <a:ext cx="794700" cy="7611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rgbClr val="C7D6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"/>
          <p:cNvSpPr txBox="1"/>
          <p:nvPr/>
        </p:nvSpPr>
        <p:spPr>
          <a:xfrm>
            <a:off x="7889663" y="3478150"/>
            <a:ext cx="663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1400"/>
              </a:spcBef>
              <a:spcAft>
                <a:spcPts val="400"/>
              </a:spcAft>
              <a:buNone/>
            </a:pP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Add</a:t>
            </a:r>
            <a:b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SDG</a:t>
            </a:r>
            <a:b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Logos</a:t>
            </a:r>
            <a:endParaRPr sz="7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58" name="Google Shape;258;p13"/>
          <p:cNvGrpSpPr/>
          <p:nvPr/>
        </p:nvGrpSpPr>
        <p:grpSpPr>
          <a:xfrm>
            <a:off x="7794953" y="418125"/>
            <a:ext cx="985800" cy="1920300"/>
            <a:chOff x="7794953" y="418125"/>
            <a:chExt cx="985800" cy="1920300"/>
          </a:xfrm>
        </p:grpSpPr>
        <p:sp>
          <p:nvSpPr>
            <p:cNvPr id="259" name="Google Shape;259;p13"/>
            <p:cNvSpPr/>
            <p:nvPr/>
          </p:nvSpPr>
          <p:spPr>
            <a:xfrm>
              <a:off x="7794953" y="418125"/>
              <a:ext cx="985800" cy="19203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C7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 txBox="1"/>
            <p:nvPr/>
          </p:nvSpPr>
          <p:spPr>
            <a:xfrm>
              <a:off x="7868800" y="551125"/>
              <a:ext cx="870600" cy="153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1400"/>
                </a:spcBef>
                <a:spcAft>
                  <a:spcPts val="400"/>
                </a:spcAft>
                <a:buNone/>
              </a:pPr>
              <a:r>
                <a:rPr lang="en-GB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Quantify your impact</a:t>
              </a:r>
              <a:br>
                <a:rPr lang="en-GB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</a:br>
              <a:r>
                <a:rPr lang="en-GB" sz="8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(e.g., kg CO₂ saved, % disease reduction - be specific. Use bullet points on this slide to highlight specific, niche impacts.</a:t>
              </a:r>
              <a:endPara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261" name="Google Shape;261;p13"/>
          <p:cNvPicPr preferRelativeResize="0"/>
          <p:nvPr/>
        </p:nvPicPr>
        <p:blipFill>
          <a:blip r:embed="rId1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4075" y="1676353"/>
            <a:ext cx="594975" cy="3101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62" name="Google Shape;262;p13"/>
          <p:cNvGrpSpPr/>
          <p:nvPr/>
        </p:nvGrpSpPr>
        <p:grpSpPr>
          <a:xfrm>
            <a:off x="420475" y="1527438"/>
            <a:ext cx="794700" cy="761100"/>
            <a:chOff x="420475" y="1527438"/>
            <a:chExt cx="794700" cy="761100"/>
          </a:xfrm>
        </p:grpSpPr>
        <p:sp>
          <p:nvSpPr>
            <p:cNvPr id="263" name="Google Shape;263;p13"/>
            <p:cNvSpPr/>
            <p:nvPr/>
          </p:nvSpPr>
          <p:spPr>
            <a:xfrm>
              <a:off x="420475" y="1527438"/>
              <a:ext cx="794700" cy="761100"/>
            </a:xfrm>
            <a:prstGeom prst="wedgeRoundRectCallout">
              <a:avLst>
                <a:gd name="adj1" fmla="val -20833"/>
                <a:gd name="adj2" fmla="val 62500"/>
                <a:gd name="adj3" fmla="val 0"/>
              </a:avLst>
            </a:prstGeom>
            <a:solidFill>
              <a:srgbClr val="C7D6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 txBox="1"/>
            <p:nvPr/>
          </p:nvSpPr>
          <p:spPr>
            <a:xfrm>
              <a:off x="515200" y="1560838"/>
              <a:ext cx="663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lvl="0" indent="0" algn="l" rtl="0">
                <a:spcBef>
                  <a:spcPts val="1400"/>
                </a:spcBef>
                <a:spcAft>
                  <a:spcPts val="400"/>
                </a:spcAft>
                <a:buNone/>
              </a:pPr>
              <a:r>
                <a:rPr lang="en-GB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 Impact Icons</a:t>
              </a:r>
              <a:endParaRPr sz="7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265" name="Google Shape;265;p13"/>
            <p:cNvPicPr preferRelativeResize="0"/>
            <p:nvPr/>
          </p:nvPicPr>
          <p:blipFill>
            <a:blip r:embed="rId11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200" y="2038501"/>
              <a:ext cx="398325" cy="207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6" name="Google Shape;266;p13"/>
          <p:cNvSpPr txBox="1">
            <a:spLocks noGrp="1"/>
          </p:cNvSpPr>
          <p:nvPr>
            <p:ph type="ctrTitle"/>
          </p:nvPr>
        </p:nvSpPr>
        <p:spPr>
          <a:xfrm>
            <a:off x="3332650" y="215950"/>
            <a:ext cx="6007500" cy="16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900">
                <a:solidFill>
                  <a:srgbClr val="FF0000"/>
                </a:solidFill>
              </a:rPr>
              <a:t>Reinforce the broader “why” - </a:t>
            </a:r>
            <a:r>
              <a:rPr lang="en-GB" sz="800">
                <a:solidFill>
                  <a:srgbClr val="FF0000"/>
                </a:solidFill>
              </a:rPr>
              <a:t>important for policy, NGO development and commercial audiences…</a:t>
            </a:r>
            <a:endParaRPr sz="80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Microsoft Macintosh PowerPoint</Application>
  <PresentationFormat>On-screen Show (16:9)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Montserrat</vt:lpstr>
      <vt:lpstr>Montserrat Medium</vt:lpstr>
      <vt:lpstr>Montserrat Light</vt:lpstr>
      <vt:lpstr>Arial</vt:lpstr>
      <vt:lpstr>Simple Light</vt:lpstr>
      <vt:lpstr>PowerPoint Presentation</vt:lpstr>
      <vt:lpstr>10 MINUTE PITCH ESSENTIAL SLIDES</vt:lpstr>
      <vt:lpstr>Sustainably farmed shrimp,  powered by nature's  best coastal defense. Conventional farms pollute.  Ours regenerate.</vt:lpstr>
      <vt:lpstr>Conventional Shrimp Farming is devastating coastal ecosystems</vt:lpstr>
      <vt:lpstr>Mangrove Shrimp:  Harmonising Aquaculture  with Nature</vt:lpstr>
      <vt:lpstr>4 MARKET OPPORTUNITY SLIDE  </vt:lpstr>
      <vt:lpstr>5 HOW IT WORKS SLIDE</vt:lpstr>
      <vt:lpstr>6 EARLY TRACTION SLIDE  </vt:lpstr>
      <vt:lpstr>7 NbS IMPACT SLIDE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Simon Wilkinson</cp:lastModifiedBy>
  <cp:revision>1</cp:revision>
  <dcterms:modified xsi:type="dcterms:W3CDTF">2025-04-29T02:57:55Z</dcterms:modified>
</cp:coreProperties>
</file>