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4"/>
  </p:notesMasterIdLst>
  <p:sldIdLst>
    <p:sldId id="256" r:id="rId2"/>
    <p:sldId id="257" r:id="rId3"/>
  </p:sldIdLst>
  <p:sldSz cx="15119350" cy="10691813"/>
  <p:notesSz cx="6858000" cy="9144000"/>
  <p:embeddedFontLs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Montserrat Medium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7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7" d="100"/>
          <a:sy n="77" d="100"/>
        </p:scale>
        <p:origin x="952" y="216"/>
      </p:cViewPr>
      <p:guideLst>
        <p:guide pos="4783"/>
        <p:guide orient="horz"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909" y="1143000"/>
            <a:ext cx="4364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514356fc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909" y="1143000"/>
            <a:ext cx="4364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g3514356fc1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" name="Google Shape;24;g3514356fc1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896da8b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4037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22896da8b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g22896da8bf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TUREFISH">
  <p:cSld name="Title and Content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-1682067" y="186109"/>
            <a:ext cx="14278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59AE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Google Shape;17;p2" title="AQUAHUB = IDRC-FF-NACA-COLOUR.png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6"/>
          <a:stretch/>
        </p:blipFill>
        <p:spPr>
          <a:xfrm>
            <a:off x="446450" y="10025600"/>
            <a:ext cx="5790848" cy="56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451376" y="10014522"/>
            <a:ext cx="14278200" cy="0"/>
          </a:xfrm>
          <a:prstGeom prst="straightConnector1">
            <a:avLst/>
          </a:prstGeom>
          <a:noFill/>
          <a:ln w="9525" cap="flat" cmpd="sng">
            <a:solidFill>
              <a:srgbClr val="59AE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2"/>
          <p:cNvCxnSpPr/>
          <p:nvPr/>
        </p:nvCxnSpPr>
        <p:spPr>
          <a:xfrm>
            <a:off x="451376" y="934829"/>
            <a:ext cx="11678100" cy="600"/>
          </a:xfrm>
          <a:prstGeom prst="straightConnector1">
            <a:avLst/>
          </a:prstGeom>
          <a:noFill/>
          <a:ln w="9525" cap="flat" cmpd="sng">
            <a:solidFill>
              <a:srgbClr val="59AE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2"/>
          <p:cNvCxnSpPr/>
          <p:nvPr/>
        </p:nvCxnSpPr>
        <p:spPr>
          <a:xfrm>
            <a:off x="6362333" y="10014493"/>
            <a:ext cx="0" cy="526200"/>
          </a:xfrm>
          <a:prstGeom prst="straightConnector1">
            <a:avLst/>
          </a:prstGeom>
          <a:noFill/>
          <a:ln w="9525" cap="flat" cmpd="sng">
            <a:solidFill>
              <a:srgbClr val="59AEE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500" y="569250"/>
            <a:ext cx="130410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00" tIns="61525" rIns="123100" bIns="615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500" y="2846250"/>
            <a:ext cx="130410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00" tIns="61525" rIns="123100" bIns="61525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•"/>
              <a:defRPr sz="19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•"/>
              <a:def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•"/>
              <a:def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•"/>
              <a:defRPr sz="13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500" y="9909900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00" tIns="61525" rIns="123100" bIns="615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500" y="9909900"/>
            <a:ext cx="5103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00" tIns="61525" rIns="123100" bIns="615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500" y="9909900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00" tIns="61525" rIns="123100" bIns="615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7621475" y="1927800"/>
            <a:ext cx="7092600" cy="33477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621475" y="5398950"/>
            <a:ext cx="7092600" cy="21855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27475" y="8646025"/>
            <a:ext cx="7092600" cy="12840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27475" y="1132075"/>
            <a:ext cx="14286600" cy="6834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405150" y="353875"/>
            <a:ext cx="117657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INNOVATION NAME / TITLE</a:t>
            </a:r>
            <a:endParaRPr sz="3000" b="1">
              <a:solidFill>
                <a:srgbClr val="59AE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13027775" y="442075"/>
            <a:ext cx="16863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ADD YOUR </a:t>
            </a:r>
            <a:r>
              <a:rPr lang="en-US" sz="20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LOGO</a:t>
            </a:r>
            <a:r>
              <a:rPr lang="en-US" sz="20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 HERE</a:t>
            </a:r>
            <a:endParaRPr sz="20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477800" y="1213750"/>
            <a:ext cx="141282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SLIDE 1 WORDING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STRONG ONE LINER TAGLINE HERE</a:t>
            </a:r>
            <a:endParaRPr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550440" y="8725825"/>
            <a:ext cx="68349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TEAM |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PERSONNEL | KEY CONTACT/S</a:t>
            </a:r>
            <a:endParaRPr sz="18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6528520" y="10140450"/>
            <a:ext cx="81855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YOUR WEBSITE</a:t>
            </a:r>
            <a:endParaRPr sz="1300">
              <a:solidFill>
                <a:srgbClr val="59AEE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HOW DO WE BEST CONTACT YOU TO FIND OUT MORE</a:t>
            </a:r>
            <a:endParaRPr sz="1300">
              <a:solidFill>
                <a:srgbClr val="59AE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427475" y="1927800"/>
            <a:ext cx="7092600" cy="1794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477800" y="2047277"/>
            <a:ext cx="68349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SLIDE 2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CLEAR  PROBLEM STATEMENT</a:t>
            </a:r>
            <a:endParaRPr sz="18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7708453" y="2047274"/>
            <a:ext cx="674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SLIDE 3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SOLUTION IMAGE / SHORT INFO HERE</a:t>
            </a:r>
            <a:endParaRPr sz="18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623125" y="9053825"/>
            <a:ext cx="751800" cy="721800"/>
          </a:xfrm>
          <a:prstGeom prst="ellipse">
            <a:avLst/>
          </a:prstGeom>
          <a:solidFill>
            <a:srgbClr val="E0F2FB">
              <a:alpha val="6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1455838" y="9122225"/>
            <a:ext cx="2439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Contact Full Name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b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email contact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976050" y="9053825"/>
            <a:ext cx="751800" cy="721800"/>
          </a:xfrm>
          <a:prstGeom prst="ellipse">
            <a:avLst/>
          </a:prstGeom>
          <a:solidFill>
            <a:srgbClr val="E0F2FB">
              <a:alpha val="6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7621475" y="7697775"/>
            <a:ext cx="7092600" cy="21855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4808738" y="9122225"/>
            <a:ext cx="2439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Contact Full Name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b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email contact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7708453" y="5433249"/>
            <a:ext cx="674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SLIDE 6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EARLY TRACTION SLIDE</a:t>
            </a:r>
            <a:endParaRPr sz="18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417250" y="6073900"/>
            <a:ext cx="7092600" cy="24432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427475" y="3834425"/>
            <a:ext cx="7092600" cy="21072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519325" y="6094700"/>
            <a:ext cx="68661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SLIDE 5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HOW IT WORKS SLIDE</a:t>
            </a:r>
            <a:endParaRPr sz="18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3"/>
          <p:cNvSpPr txBox="1"/>
          <p:nvPr/>
        </p:nvSpPr>
        <p:spPr>
          <a:xfrm>
            <a:off x="519325" y="3966875"/>
            <a:ext cx="6821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SLIDE 4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MARKET OPPORTUNITY</a:t>
            </a:r>
            <a:endParaRPr sz="18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7708453" y="7786849"/>
            <a:ext cx="674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SLIDE 7 </a:t>
            </a:r>
            <a:r>
              <a:rPr lang="en-US" sz="1600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NBS IMPACT SLIDE</a:t>
            </a:r>
            <a:endParaRPr sz="18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" name="Google Shape;49;p3"/>
          <p:cNvGrpSpPr/>
          <p:nvPr/>
        </p:nvGrpSpPr>
        <p:grpSpPr>
          <a:xfrm>
            <a:off x="10092500" y="113175"/>
            <a:ext cx="2853600" cy="1362900"/>
            <a:chOff x="10092500" y="113175"/>
            <a:chExt cx="2853600" cy="1362900"/>
          </a:xfrm>
        </p:grpSpPr>
        <p:sp>
          <p:nvSpPr>
            <p:cNvPr id="50" name="Google Shape;50;p3"/>
            <p:cNvSpPr/>
            <p:nvPr/>
          </p:nvSpPr>
          <p:spPr>
            <a:xfrm>
              <a:off x="10092500" y="113175"/>
              <a:ext cx="2853600" cy="13629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10272800" y="244550"/>
              <a:ext cx="2621700" cy="10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Design a clear, compelling </a:t>
              </a:r>
              <a:br>
                <a:rPr lang="en-US" sz="1200" b="1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US" sz="1200" b="1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A3 snapshot.</a:t>
              </a:r>
              <a:r>
                <a:rPr lang="en-US" sz="1200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Prioritise visuals (images, diagrams), keep text minimal, specific, and niche. </a:t>
              </a:r>
              <a:br>
                <a:rPr lang="en-US" sz="1200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US" sz="1200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can adjust design however </a:t>
              </a:r>
              <a:br>
                <a:rPr lang="en-US" sz="1200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US" sz="1200">
                  <a:solidFill>
                    <a:srgbClr val="0737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all sections must be included.</a:t>
              </a:r>
              <a:endParaRPr sz="12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/>
          <p:nvPr/>
        </p:nvSpPr>
        <p:spPr>
          <a:xfrm>
            <a:off x="417250" y="6073900"/>
            <a:ext cx="7092600" cy="2443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427475" y="3834425"/>
            <a:ext cx="7092600" cy="21072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427475" y="1132075"/>
            <a:ext cx="14286600" cy="683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405150" y="450775"/>
            <a:ext cx="7549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MANGROVES MAKE </a:t>
            </a:r>
            <a:r>
              <a:rPr lang="en-US" sz="3000" b="1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rPr>
              <a:t>BETTER SHRIMP</a:t>
            </a:r>
            <a:endParaRPr sz="3000" b="1">
              <a:solidFill>
                <a:srgbClr val="F159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529375" y="1289788"/>
            <a:ext cx="141282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rPr>
              <a:t>Sustainably farmed shrimp, powered by nature's best coastal defense.</a:t>
            </a:r>
            <a:endParaRPr sz="3000">
              <a:solidFill>
                <a:srgbClr val="F159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519325" y="6094696"/>
            <a:ext cx="27813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HOW IT </a:t>
            </a:r>
            <a:r>
              <a:rPr lang="en-US" sz="1600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rPr>
              <a:t>WORKS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550447" y="8725825"/>
            <a:ext cx="39015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OUR </a:t>
            </a:r>
            <a:r>
              <a:rPr lang="en-US" sz="1600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rPr>
              <a:t>MANGROVE SHRIMP LEADS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59AEE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12610076" y="10132950"/>
            <a:ext cx="210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MANGROVE</a:t>
            </a: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b="1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rPr>
              <a:t>SHRIMP CO</a:t>
            </a:r>
            <a:endParaRPr sz="1300" b="1">
              <a:solidFill>
                <a:srgbClr val="F159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mangroveshrimp.com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427475" y="1927800"/>
            <a:ext cx="7092600" cy="1794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7621475" y="1927800"/>
            <a:ext cx="7092600" cy="334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519325" y="3966875"/>
            <a:ext cx="68217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OUR MARKET</a:t>
            </a:r>
            <a:r>
              <a:rPr lang="en-US" sz="1600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rPr>
              <a:t>OPPORTUNITY</a:t>
            </a:r>
            <a:endParaRPr sz="1200">
              <a:solidFill>
                <a:srgbClr val="F159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182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1289875" y="9137225"/>
            <a:ext cx="2781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Niran Warin,</a:t>
            </a: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 Business Director</a:t>
            </a:r>
            <a:b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Principal Investment Manager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niran@mangroveshrimp.com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" name="Google Shape;69;p4"/>
          <p:cNvGrpSpPr/>
          <p:nvPr/>
        </p:nvGrpSpPr>
        <p:grpSpPr>
          <a:xfrm>
            <a:off x="13298502" y="263239"/>
            <a:ext cx="1415513" cy="1415513"/>
            <a:chOff x="78425" y="1012450"/>
            <a:chExt cx="868200" cy="868200"/>
          </a:xfrm>
        </p:grpSpPr>
        <p:sp>
          <p:nvSpPr>
            <p:cNvPr id="70" name="Google Shape;70;p4"/>
            <p:cNvSpPr/>
            <p:nvPr/>
          </p:nvSpPr>
          <p:spPr>
            <a:xfrm>
              <a:off x="78425" y="1012450"/>
              <a:ext cx="868200" cy="868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" name="Google Shape;71;p4" title="Mangrove-shrimp.png"/>
            <p:cNvPicPr preferRelativeResize="0"/>
            <p:nvPr/>
          </p:nvPicPr>
          <p:blipFill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28" y="1012451"/>
              <a:ext cx="795919" cy="792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4"/>
          <p:cNvSpPr/>
          <p:nvPr/>
        </p:nvSpPr>
        <p:spPr>
          <a:xfrm>
            <a:off x="2763737" y="6631856"/>
            <a:ext cx="1699200" cy="16992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2967988" y="6916710"/>
            <a:ext cx="1251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Living water trenches</a:t>
            </a:r>
            <a:br>
              <a:rPr lang="en-US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Natural root filtration cleans pond water continuously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4901386" y="6631856"/>
            <a:ext cx="1699200" cy="16992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5118234" y="6768914"/>
            <a:ext cx="12510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Microfeed </a:t>
            </a:r>
            <a:br>
              <a:rPr lang="en-US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&amp; gentle harvesting</a:t>
            </a:r>
            <a:br>
              <a:rPr lang="en-US" sz="13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Algae-based feeds and net-free harvests protect shrimp health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550450" y="6631856"/>
            <a:ext cx="1699200" cy="1699200"/>
          </a:xfrm>
          <a:prstGeom prst="ellipse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634209" y="6856457"/>
            <a:ext cx="1475400" cy="1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Bio-loop mangrove </a:t>
            </a:r>
            <a:br>
              <a:rPr lang="en-US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zones</a:t>
            </a: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Native mangroves planted in smart clusters restore balance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400"/>
              </a:spcBef>
              <a:spcAft>
                <a:spcPts val="400"/>
              </a:spcAft>
              <a:buNone/>
            </a:pP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080299" y="7040135"/>
            <a:ext cx="854400" cy="858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4206734" y="7040135"/>
            <a:ext cx="854400" cy="858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426325" y="7040135"/>
            <a:ext cx="854400" cy="858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pic>
        <p:nvPicPr>
          <p:cNvPr id="81" name="Google Shape;81;p4" title="Picth-mangrove-icons-16.png"/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62" y="6462462"/>
            <a:ext cx="1390947" cy="138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 title="Picth-mangrove-icons-17.png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33" y="6462438"/>
            <a:ext cx="1456116" cy="14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 title="Picth-mangrove-icons-1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7153" y="6395262"/>
            <a:ext cx="1583359" cy="157502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519325" y="4307500"/>
            <a:ext cx="3901500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ontserrat"/>
              <a:buChar char="●"/>
            </a:pPr>
            <a:r>
              <a:rPr lang="en-US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TAM: $300B </a:t>
            </a:r>
            <a:r>
              <a:rPr lang="en-U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global seafood market 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$45B of that is shrimp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" lvl="0" indent="-1346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ontserrat"/>
              <a:buChar char="●"/>
            </a:pPr>
            <a:r>
              <a:rPr lang="en-US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SAM: $9B </a:t>
            </a:r>
            <a:r>
              <a:rPr lang="en-U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in demand for </a:t>
            </a:r>
            <a:br>
              <a:rPr lang="en-U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certified sustainable shrimp 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" lvl="0" indent="-13462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666666"/>
              </a:buClr>
              <a:buSzPts val="1400"/>
              <a:buFont typeface="Montserrat"/>
              <a:buChar char="●"/>
            </a:pPr>
            <a:r>
              <a:rPr lang="en-US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SOM: $300M+ </a:t>
            </a:r>
            <a:r>
              <a:rPr lang="en-US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eco-certified shrimp share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4" title="futurefish_05835_create_a_bar_ar_graph_illustrating_growth_in_s_0f6f2d30-f285-4f68-ab29-3455dfe2309e.png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75" y="3853350"/>
            <a:ext cx="2103977" cy="2103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4"/>
          <p:cNvGrpSpPr/>
          <p:nvPr/>
        </p:nvGrpSpPr>
        <p:grpSpPr>
          <a:xfrm>
            <a:off x="4420950" y="3882405"/>
            <a:ext cx="2039686" cy="2039098"/>
            <a:chOff x="-2456050" y="3784675"/>
            <a:chExt cx="2081100" cy="2080500"/>
          </a:xfrm>
        </p:grpSpPr>
        <p:sp>
          <p:nvSpPr>
            <p:cNvPr id="87" name="Google Shape;87;p4"/>
            <p:cNvSpPr/>
            <p:nvPr/>
          </p:nvSpPr>
          <p:spPr>
            <a:xfrm>
              <a:off x="-2456050" y="3784675"/>
              <a:ext cx="2081100" cy="2080500"/>
            </a:xfrm>
            <a:prstGeom prst="ellipse">
              <a:avLst/>
            </a:pr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 txBox="1"/>
            <p:nvPr/>
          </p:nvSpPr>
          <p:spPr>
            <a:xfrm>
              <a:off x="-2059682" y="3983427"/>
              <a:ext cx="12192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$300B </a:t>
              </a:r>
              <a:endPara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2124859" y="4446730"/>
              <a:ext cx="1418400" cy="14184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-2074791" y="4583657"/>
              <a:ext cx="12492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$9B</a:t>
              </a:r>
              <a:r>
                <a:rPr lang="en-US" sz="1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1" name="Google Shape;91;p4"/>
            <p:cNvPicPr preferRelativeResize="0"/>
            <p:nvPr/>
          </p:nvPicPr>
          <p:blipFill>
            <a:blip r:embed="rId8" cstate="hqprint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19380" y="5054489"/>
              <a:ext cx="807416" cy="807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4"/>
            <p:cNvSpPr txBox="1"/>
            <p:nvPr/>
          </p:nvSpPr>
          <p:spPr>
            <a:xfrm>
              <a:off x="-1892835" y="5183893"/>
              <a:ext cx="954300" cy="6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$300M+</a:t>
              </a:r>
              <a:endParaRPr sz="1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93" name="Google Shape;93;p4"/>
          <p:cNvSpPr txBox="1"/>
          <p:nvPr/>
        </p:nvSpPr>
        <p:spPr>
          <a:xfrm>
            <a:off x="519325" y="2120325"/>
            <a:ext cx="5021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Conventional shrimp farming is devastating coastal ecosystems</a:t>
            </a: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F159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4" title="futurefish_05835_Image_depicting_deforested_mangrove_area_and_d_dbc8fb3e-60cf-4efc-994c-a5938fe3c30a.png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725" y="1931525"/>
            <a:ext cx="2039675" cy="1794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529400" y="2735925"/>
            <a:ext cx="46446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Over 38% of global mangrove deforestation has been directly linked to shrimp farming practices. </a:t>
            </a:r>
            <a:r>
              <a:rPr lang="en-US" sz="10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(Source: UNEP, 2021)</a:t>
            </a:r>
            <a:endParaRPr sz="10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6" name="Google Shape;96;p4"/>
          <p:cNvGrpSpPr/>
          <p:nvPr/>
        </p:nvGrpSpPr>
        <p:grpSpPr>
          <a:xfrm>
            <a:off x="7621475" y="2047274"/>
            <a:ext cx="7091124" cy="3311613"/>
            <a:chOff x="7621475" y="2047274"/>
            <a:chExt cx="7091124" cy="3311613"/>
          </a:xfrm>
        </p:grpSpPr>
        <p:sp>
          <p:nvSpPr>
            <p:cNvPr id="97" name="Google Shape;97;p4"/>
            <p:cNvSpPr txBox="1"/>
            <p:nvPr/>
          </p:nvSpPr>
          <p:spPr>
            <a:xfrm>
              <a:off x="7708453" y="2047274"/>
              <a:ext cx="67419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7182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OUR </a:t>
              </a:r>
              <a:r>
                <a:rPr lang="en-US" sz="1600">
                  <a:solidFill>
                    <a:srgbClr val="F1592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SOLUTION </a:t>
              </a:r>
              <a:endParaRPr sz="1800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7621475" y="2280325"/>
              <a:ext cx="66876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Harmonising shrimp aquaculture with nature</a:t>
              </a:r>
              <a:endParaRPr sz="1300">
                <a:solidFill>
                  <a:schemeClr val="dk1"/>
                </a:solidFill>
              </a:endParaRPr>
            </a:p>
          </p:txBody>
        </p:sp>
        <p:pic>
          <p:nvPicPr>
            <p:cNvPr id="99" name="Google Shape;99;p4" title="futurefish_05835_Before-and-after_images_showcasing_mangrove_re_bc252dbb-180b-43e3-ade0-f6709a0632dd.png"/>
            <p:cNvPicPr preferRelativeResize="0"/>
            <p:nvPr/>
          </p:nvPicPr>
          <p:blipFill rotWithShape="1">
            <a:blip r:embed="rId10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1475" y="2715112"/>
              <a:ext cx="5291284" cy="2617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4" title="futurefish_05835_pilot_project_of_a_mangrove_Shrimp_farm_in_Nak_69d189d2-02fd-4b68-8bea-4b8458131a91.png"/>
            <p:cNvPicPr preferRelativeResize="0"/>
            <p:nvPr/>
          </p:nvPicPr>
          <p:blipFill rotWithShape="1">
            <a:blip r:embed="rId11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97968" y="2718902"/>
              <a:ext cx="2169411" cy="2574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4" title="futurefish_05835_pilot_project_of_a_mangrove_Shrimp_farm_in_Nak_c1eb4a7a-73de-4a09-bd71-2f78d05c0990.png"/>
            <p:cNvPicPr preferRelativeResize="0"/>
            <p:nvPr/>
          </p:nvPicPr>
          <p:blipFill rotWithShape="1">
            <a:blip r:embed="rId1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67377" y="2718902"/>
              <a:ext cx="2245222" cy="255669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02" name="Google Shape;102;p4"/>
            <p:cNvSpPr txBox="1"/>
            <p:nvPr/>
          </p:nvSpPr>
          <p:spPr>
            <a:xfrm>
              <a:off x="7621475" y="4853988"/>
              <a:ext cx="66876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B6D7A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BEFORE</a:t>
              </a: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10380075" y="4853988"/>
              <a:ext cx="15648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B6D7A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AFTER</a:t>
              </a: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7621475" y="7697775"/>
            <a:ext cx="7092600" cy="21855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7621475" y="5398950"/>
            <a:ext cx="7092600" cy="2185500"/>
          </a:xfrm>
          <a:prstGeom prst="rect">
            <a:avLst/>
          </a:prstGeom>
          <a:solidFill>
            <a:srgbClr val="E0F2FB">
              <a:alpha val="60000"/>
            </a:srgbClr>
          </a:solidFill>
          <a:ln>
            <a:noFill/>
          </a:ln>
        </p:spPr>
        <p:txBody>
          <a:bodyPr spcFirstLastPara="1" wrap="square" lIns="123100" tIns="123100" rIns="123100" bIns="123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10851720" y="5486953"/>
            <a:ext cx="844307" cy="2079117"/>
            <a:chOff x="7895974" y="5565224"/>
            <a:chExt cx="812537" cy="2000883"/>
          </a:xfrm>
        </p:grpSpPr>
        <p:grpSp>
          <p:nvGrpSpPr>
            <p:cNvPr id="107" name="Google Shape;107;p4"/>
            <p:cNvGrpSpPr/>
            <p:nvPr/>
          </p:nvGrpSpPr>
          <p:grpSpPr>
            <a:xfrm>
              <a:off x="8373619" y="5708625"/>
              <a:ext cx="334834" cy="593374"/>
              <a:chOff x="4318975" y="1083450"/>
              <a:chExt cx="529800" cy="591305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4517129" y="1083455"/>
                <a:ext cx="133500" cy="591300"/>
              </a:xfrm>
              <a:prstGeom prst="rect">
                <a:avLst/>
              </a:prstGeom>
              <a:solidFill>
                <a:srgbClr val="F1592A"/>
              </a:solidFill>
              <a:ln w="9525" cap="flat" cmpd="sng">
                <a:solidFill>
                  <a:srgbClr val="F159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9" name="Google Shape;109;p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1592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0" name="Google Shape;110;p4"/>
            <p:cNvSpPr txBox="1"/>
            <p:nvPr/>
          </p:nvSpPr>
          <p:spPr>
            <a:xfrm>
              <a:off x="7895974" y="5565224"/>
              <a:ext cx="4794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1" name="Google Shape;111;p4"/>
            <p:cNvGrpSpPr/>
            <p:nvPr/>
          </p:nvGrpSpPr>
          <p:grpSpPr>
            <a:xfrm>
              <a:off x="8373677" y="6303515"/>
              <a:ext cx="334834" cy="631041"/>
              <a:chOff x="4318975" y="1083450"/>
              <a:chExt cx="529800" cy="591250"/>
            </a:xfrm>
          </p:grpSpPr>
          <p:sp>
            <p:nvSpPr>
              <p:cNvPr id="112" name="Google Shape;112;p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3" name="Google Shape;113;p4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4" name="Google Shape;114;p4"/>
            <p:cNvSpPr txBox="1"/>
            <p:nvPr/>
          </p:nvSpPr>
          <p:spPr>
            <a:xfrm>
              <a:off x="7895974" y="6197722"/>
              <a:ext cx="4794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2024</a:t>
              </a:r>
              <a:endParaRPr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5" name="Google Shape;115;p4"/>
            <p:cNvGrpSpPr/>
            <p:nvPr/>
          </p:nvGrpSpPr>
          <p:grpSpPr>
            <a:xfrm>
              <a:off x="8373677" y="6935997"/>
              <a:ext cx="334834" cy="630110"/>
              <a:chOff x="4318975" y="1084322"/>
              <a:chExt cx="529800" cy="590378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7" name="Google Shape;117;p4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18" name="Google Shape;118;p4"/>
            <p:cNvSpPr txBox="1"/>
            <p:nvPr/>
          </p:nvSpPr>
          <p:spPr>
            <a:xfrm>
              <a:off x="7895974" y="6829273"/>
              <a:ext cx="479400" cy="2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2023</a:t>
              </a:r>
              <a:endParaRPr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9" name="Google Shape;119;p4"/>
          <p:cNvSpPr txBox="1"/>
          <p:nvPr/>
        </p:nvSpPr>
        <p:spPr>
          <a:xfrm>
            <a:off x="11789262" y="5727373"/>
            <a:ext cx="185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30% increase in shrimp survival rates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1763175" y="6241781"/>
            <a:ext cx="282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42% decrease in ammonia levels</a:t>
            </a:r>
            <a:b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28% drop in disease outbreaks </a:t>
            </a:r>
            <a:b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(white spot &amp; EMS)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1763153" y="6948242"/>
            <a:ext cx="2781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92% report stronger livelihoods from year-round farming and restored ecosystems.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708451" y="5466126"/>
            <a:ext cx="29364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Promising results</a:t>
            </a:r>
            <a:br>
              <a:rPr lang="en-US" sz="16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6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from our Pilot projects </a:t>
            </a:r>
            <a:endParaRPr sz="1800">
              <a:solidFill>
                <a:srgbClr val="F159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4" title="futurefish_05835_pilot_project_of_a_mangrove_Shrimp_farm_in_Sur_03eb0463-a1fc-4711-83ba-952c1604d43c.png"/>
          <p:cNvPicPr preferRelativeResize="0"/>
          <p:nvPr/>
        </p:nvPicPr>
        <p:blipFill rotWithShape="1"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26"/>
          <a:stretch/>
        </p:blipFill>
        <p:spPr>
          <a:xfrm>
            <a:off x="7621475" y="5991750"/>
            <a:ext cx="3090673" cy="15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title="futurefish_05835_thailand_shrimp_female_farmer_with_mangrove_sh_07ad644a-ee32-424b-9309-594109311853.png"/>
          <p:cNvPicPr preferRelativeResize="0"/>
          <p:nvPr/>
        </p:nvPicPr>
        <p:blipFill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2925" y="7689750"/>
            <a:ext cx="2179676" cy="217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15" cstate="hqprint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161" y="8199654"/>
            <a:ext cx="1520578" cy="152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8059056" y="8526217"/>
            <a:ext cx="120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Replanted </a:t>
            </a:r>
            <a:b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 10,000 mangroves in degraded coastal zones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>
          <a:blip r:embed="rId15" cstate="hqprint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862" y="8199654"/>
            <a:ext cx="1520578" cy="152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9650869" y="8489167"/>
            <a:ext cx="14085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Created </a:t>
            </a:r>
            <a:b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stable income streams for </a:t>
            </a:r>
            <a:b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100+ </a:t>
            </a:r>
            <a:b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small-scale farmers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>
          <a:blip r:embed="rId15" cstate="hqprint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538" y="8213748"/>
            <a:ext cx="1520578" cy="152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11338579" y="8433817"/>
            <a:ext cx="1408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SDGs 14 &amp; 15</a:t>
            </a: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habitat restoration, species return, and sustainable land use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4" title="E-WEB-Goal-14.png"/>
          <p:cNvPicPr preferRelativeResize="0"/>
          <p:nvPr/>
        </p:nvPicPr>
        <p:blipFill>
          <a:blip r:embed="rId1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374" y="7872292"/>
            <a:ext cx="485048" cy="48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title="E-WEB-Goal-15.png"/>
          <p:cNvPicPr preferRelativeResize="0"/>
          <p:nvPr/>
        </p:nvPicPr>
        <p:blipFill>
          <a:blip r:embed="rId1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8253" y="7872290"/>
            <a:ext cx="485048" cy="48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821880" y="7814068"/>
            <a:ext cx="1066525" cy="555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4" name="Google Shape;134;p4" title="Picth-mangrove-icons-15.png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000" y="7707900"/>
            <a:ext cx="923825" cy="919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4"/>
          <p:cNvGrpSpPr/>
          <p:nvPr/>
        </p:nvGrpSpPr>
        <p:grpSpPr>
          <a:xfrm>
            <a:off x="12097887" y="10132938"/>
            <a:ext cx="425765" cy="425765"/>
            <a:chOff x="78425" y="1012450"/>
            <a:chExt cx="868200" cy="868200"/>
          </a:xfrm>
        </p:grpSpPr>
        <p:sp>
          <p:nvSpPr>
            <p:cNvPr id="136" name="Google Shape;136;p4"/>
            <p:cNvSpPr/>
            <p:nvPr/>
          </p:nvSpPr>
          <p:spPr>
            <a:xfrm>
              <a:off x="78425" y="1012450"/>
              <a:ext cx="868200" cy="868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4" title="Mangrove-shrimp.png"/>
            <p:cNvPicPr preferRelativeResize="0"/>
            <p:nvPr/>
          </p:nvPicPr>
          <p:blipFill>
            <a:blip r:embed="rId19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28" y="1012451"/>
              <a:ext cx="795919" cy="7923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"/>
          <p:cNvSpPr txBox="1"/>
          <p:nvPr/>
        </p:nvSpPr>
        <p:spPr>
          <a:xfrm>
            <a:off x="10110525" y="738500"/>
            <a:ext cx="21039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MANGROVE</a:t>
            </a:r>
            <a:r>
              <a:rPr lang="en-US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b="1">
                <a:solidFill>
                  <a:srgbClr val="F1592A"/>
                </a:solidFill>
                <a:latin typeface="Montserrat"/>
                <a:ea typeface="Montserrat"/>
                <a:cs typeface="Montserrat"/>
                <a:sym typeface="Montserrat"/>
              </a:rPr>
              <a:t>SHRIMP CO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679950" y="9137225"/>
            <a:ext cx="2618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Christine Maxwell,</a:t>
            </a: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Programme Director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B7B7B"/>
                </a:solidFill>
                <a:latin typeface="Montserrat"/>
                <a:ea typeface="Montserrat"/>
                <a:cs typeface="Montserrat"/>
                <a:sym typeface="Montserrat"/>
              </a:rPr>
              <a:t>christine@mangroveshrimp.com</a:t>
            </a:r>
            <a:endParaRPr sz="1200">
              <a:solidFill>
                <a:srgbClr val="7B7B7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4" title="Niran Warin_FFBG_WebsiteSized_300x300.png"/>
          <p:cNvPicPr preferRelativeResize="0"/>
          <p:nvPr/>
        </p:nvPicPr>
        <p:blipFill>
          <a:blip r:embed="rId2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50" y="9028149"/>
            <a:ext cx="714125" cy="7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title="CM round -v3.png"/>
          <p:cNvPicPr preferRelativeResize="0"/>
          <p:nvPr/>
        </p:nvPicPr>
        <p:blipFill>
          <a:blip r:embed="rId2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750" y="8973125"/>
            <a:ext cx="807225" cy="82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TUREFISH">
  <a:themeElements>
    <a:clrScheme name="Office">
      <a:dk1>
        <a:srgbClr val="36454F"/>
      </a:dk1>
      <a:lt1>
        <a:srgbClr val="FFFFFF"/>
      </a:lt1>
      <a:dk2>
        <a:srgbClr val="298FC2"/>
      </a:dk2>
      <a:lt2>
        <a:srgbClr val="D50032"/>
      </a:lt2>
      <a:accent1>
        <a:srgbClr val="D47D17"/>
      </a:accent1>
      <a:accent2>
        <a:srgbClr val="5E7461"/>
      </a:accent2>
      <a:accent3>
        <a:srgbClr val="AA985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Macintosh PowerPoint</Application>
  <PresentationFormat>Custom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Montserrat</vt:lpstr>
      <vt:lpstr>Montserrat Medium</vt:lpstr>
      <vt:lpstr>Calibri</vt:lpstr>
      <vt:lpstr>Arial</vt:lpstr>
      <vt:lpstr>FUTUREFISH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Simon Wilkinson</cp:lastModifiedBy>
  <cp:revision>1</cp:revision>
  <dcterms:modified xsi:type="dcterms:W3CDTF">2025-04-29T03:01:11Z</dcterms:modified>
</cp:coreProperties>
</file>